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6" r:id="rId3"/>
    <p:sldId id="277" r:id="rId4"/>
    <p:sldId id="285" r:id="rId5"/>
    <p:sldId id="287" r:id="rId6"/>
    <p:sldId id="289" r:id="rId7"/>
    <p:sldId id="288" r:id="rId8"/>
    <p:sldId id="290" r:id="rId9"/>
    <p:sldId id="275" r:id="rId10"/>
    <p:sldId id="259" r:id="rId11"/>
    <p:sldId id="258" r:id="rId12"/>
    <p:sldId id="260" r:id="rId13"/>
    <p:sldId id="276" r:id="rId14"/>
    <p:sldId id="261" r:id="rId15"/>
    <p:sldId id="262" r:id="rId16"/>
    <p:sldId id="263" r:id="rId17"/>
    <p:sldId id="278" r:id="rId18"/>
    <p:sldId id="264" r:id="rId19"/>
    <p:sldId id="265" r:id="rId20"/>
    <p:sldId id="279" r:id="rId21"/>
    <p:sldId id="266" r:id="rId22"/>
    <p:sldId id="280" r:id="rId23"/>
    <p:sldId id="268" r:id="rId24"/>
    <p:sldId id="281" r:id="rId25"/>
    <p:sldId id="270" r:id="rId26"/>
    <p:sldId id="274" r:id="rId27"/>
    <p:sldId id="271" r:id="rId28"/>
    <p:sldId id="272" r:id="rId29"/>
    <p:sldId id="273"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DFC4F-3FCD-4DDB-BF6D-6D55E2093A6F}" v="151" dt="2021-08-19T13:44:0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57" autoAdjust="0"/>
  </p:normalViewPr>
  <p:slideViewPr>
    <p:cSldViewPr snapToGrid="0">
      <p:cViewPr varScale="1">
        <p:scale>
          <a:sx n="95" d="100"/>
          <a:sy n="95" d="100"/>
        </p:scale>
        <p:origin x="10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hyperlink" Target="mailto:desAnges@pciprocompsolutions.org" TargetMode="External"/><Relationship Id="rId2" Type="http://schemas.openxmlformats.org/officeDocument/2006/relationships/hyperlink" Target="mailto:npatel09@jpshhealth.org" TargetMode="External"/><Relationship Id="rId1" Type="http://schemas.openxmlformats.org/officeDocument/2006/relationships/hyperlink" Target="mailto:margaret.roche@phhs.org" TargetMode="External"/><Relationship Id="rId4" Type="http://schemas.openxmlformats.org/officeDocument/2006/relationships/hyperlink" Target="mailto:leigh@piacommunications.com"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desAnges@pciprocompsolutions.org" TargetMode="External"/><Relationship Id="rId2" Type="http://schemas.openxmlformats.org/officeDocument/2006/relationships/hyperlink" Target="mailto:npatel09@jpshhealth.org" TargetMode="External"/><Relationship Id="rId1" Type="http://schemas.openxmlformats.org/officeDocument/2006/relationships/hyperlink" Target="mailto:margaret.roche@phhs.org" TargetMode="External"/><Relationship Id="rId4" Type="http://schemas.openxmlformats.org/officeDocument/2006/relationships/hyperlink" Target="mailto:leigh@piacommunications.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EC93C-C6BF-4345-9325-6C950D80978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0F76FE9-CCB1-415A-A8F8-DE00C803D15D}">
      <dgm:prSet/>
      <dgm:spPr/>
      <dgm:t>
        <a:bodyPr/>
        <a:lstStyle/>
        <a:p>
          <a:r>
            <a:rPr lang="en-US"/>
            <a:t>Welcome/Introductions</a:t>
          </a:r>
        </a:p>
      </dgm:t>
    </dgm:pt>
    <dgm:pt modelId="{44681A50-AA5B-482D-9C48-28AA0CBBCD7E}" type="parTrans" cxnId="{C9D60E24-F379-4AAD-8B9F-14ACFFAD50A1}">
      <dgm:prSet/>
      <dgm:spPr/>
      <dgm:t>
        <a:bodyPr/>
        <a:lstStyle/>
        <a:p>
          <a:endParaRPr lang="en-US"/>
        </a:p>
      </dgm:t>
    </dgm:pt>
    <dgm:pt modelId="{2E37DD02-28AB-4C9F-BDD3-86921EF52312}" type="sibTrans" cxnId="{C9D60E24-F379-4AAD-8B9F-14ACFFAD50A1}">
      <dgm:prSet/>
      <dgm:spPr/>
      <dgm:t>
        <a:bodyPr/>
        <a:lstStyle/>
        <a:p>
          <a:endParaRPr lang="en-US"/>
        </a:p>
      </dgm:t>
    </dgm:pt>
    <dgm:pt modelId="{507EBE7B-FE6F-4044-921C-42A64FB17AF2}">
      <dgm:prSet/>
      <dgm:spPr/>
      <dgm:t>
        <a:bodyPr/>
        <a:lstStyle/>
        <a:p>
          <a:r>
            <a:rPr lang="en-US"/>
            <a:t>Brief DSRIP Reporting Updates</a:t>
          </a:r>
        </a:p>
      </dgm:t>
    </dgm:pt>
    <dgm:pt modelId="{86BB9E39-E47C-4D57-89BD-32CF8A1CE1DD}" type="parTrans" cxnId="{F18E668B-B120-43B8-AC71-AC311977D51D}">
      <dgm:prSet/>
      <dgm:spPr/>
      <dgm:t>
        <a:bodyPr/>
        <a:lstStyle/>
        <a:p>
          <a:endParaRPr lang="en-US"/>
        </a:p>
      </dgm:t>
    </dgm:pt>
    <dgm:pt modelId="{422B5300-19D7-4EE0-AD88-446A33C89CD2}" type="sibTrans" cxnId="{F18E668B-B120-43B8-AC71-AC311977D51D}">
      <dgm:prSet/>
      <dgm:spPr/>
      <dgm:t>
        <a:bodyPr/>
        <a:lstStyle/>
        <a:p>
          <a:endParaRPr lang="en-US"/>
        </a:p>
      </dgm:t>
    </dgm:pt>
    <dgm:pt modelId="{BDD43549-9CEF-4885-97CD-E72B14690E12}">
      <dgm:prSet/>
      <dgm:spPr/>
      <dgm:t>
        <a:bodyPr/>
        <a:lstStyle/>
        <a:p>
          <a:r>
            <a:rPr lang="en-US"/>
            <a:t>Category A Requirements for DY10 October Reporting</a:t>
          </a:r>
        </a:p>
      </dgm:t>
    </dgm:pt>
    <dgm:pt modelId="{BC3A1D27-1F5C-47C8-8F80-7C57990467DE}" type="parTrans" cxnId="{F94B0368-BF9C-480C-B2DD-F4792EF46030}">
      <dgm:prSet/>
      <dgm:spPr/>
      <dgm:t>
        <a:bodyPr/>
        <a:lstStyle/>
        <a:p>
          <a:endParaRPr lang="en-US"/>
        </a:p>
      </dgm:t>
    </dgm:pt>
    <dgm:pt modelId="{D99AAA10-00CA-40A3-89EA-AB7D46060D27}" type="sibTrans" cxnId="{F94B0368-BF9C-480C-B2DD-F4792EF46030}">
      <dgm:prSet/>
      <dgm:spPr/>
      <dgm:t>
        <a:bodyPr/>
        <a:lstStyle/>
        <a:p>
          <a:endParaRPr lang="en-US"/>
        </a:p>
      </dgm:t>
    </dgm:pt>
    <dgm:pt modelId="{1C40E8A2-3DE3-44D8-9B13-3A515BE4981B}">
      <dgm:prSet/>
      <dgm:spPr/>
      <dgm:t>
        <a:bodyPr/>
        <a:lstStyle/>
        <a:p>
          <a:r>
            <a:rPr lang="en-US"/>
            <a:t>Cost &amp; Saving Reporting Prep:  What is Needed?</a:t>
          </a:r>
        </a:p>
      </dgm:t>
    </dgm:pt>
    <dgm:pt modelId="{D4EA87E0-E62C-424B-A0A2-76A12D2C0B6B}" type="parTrans" cxnId="{45D5957F-D47A-4347-840D-D429F6E10D57}">
      <dgm:prSet/>
      <dgm:spPr/>
      <dgm:t>
        <a:bodyPr/>
        <a:lstStyle/>
        <a:p>
          <a:endParaRPr lang="en-US"/>
        </a:p>
      </dgm:t>
    </dgm:pt>
    <dgm:pt modelId="{80246499-D863-4821-804C-91056B8CB1E1}" type="sibTrans" cxnId="{45D5957F-D47A-4347-840D-D429F6E10D57}">
      <dgm:prSet/>
      <dgm:spPr/>
      <dgm:t>
        <a:bodyPr/>
        <a:lstStyle/>
        <a:p>
          <a:endParaRPr lang="en-US"/>
        </a:p>
      </dgm:t>
    </dgm:pt>
    <dgm:pt modelId="{B552064A-9F5E-4FA1-A92E-BB5D0C655591}">
      <dgm:prSet/>
      <dgm:spPr/>
      <dgm:t>
        <a:bodyPr/>
        <a:lstStyle/>
        <a:p>
          <a:r>
            <a:rPr lang="en-US"/>
            <a:t>Walkthrough of the Draft HHSC Cost &amp; Savings Tool</a:t>
          </a:r>
        </a:p>
      </dgm:t>
    </dgm:pt>
    <dgm:pt modelId="{8CC7574B-546A-46CB-A4C9-FF5FD8332015}" type="parTrans" cxnId="{4C1D3C10-A649-438E-8DFE-7501DE1603A8}">
      <dgm:prSet/>
      <dgm:spPr/>
      <dgm:t>
        <a:bodyPr/>
        <a:lstStyle/>
        <a:p>
          <a:endParaRPr lang="en-US"/>
        </a:p>
      </dgm:t>
    </dgm:pt>
    <dgm:pt modelId="{31E3B628-B31B-416A-BE53-920AC2EF90ED}" type="sibTrans" cxnId="{4C1D3C10-A649-438E-8DFE-7501DE1603A8}">
      <dgm:prSet/>
      <dgm:spPr/>
      <dgm:t>
        <a:bodyPr/>
        <a:lstStyle/>
        <a:p>
          <a:endParaRPr lang="en-US"/>
        </a:p>
      </dgm:t>
    </dgm:pt>
    <dgm:pt modelId="{D014B295-B2F4-42F6-B233-F925FDF431EF}">
      <dgm:prSet/>
      <dgm:spPr/>
      <dgm:t>
        <a:bodyPr/>
        <a:lstStyle/>
        <a:p>
          <a:r>
            <a:rPr lang="en-US"/>
            <a:t>Wrap-up and Closing Remarks</a:t>
          </a:r>
        </a:p>
      </dgm:t>
    </dgm:pt>
    <dgm:pt modelId="{9746C061-4CDD-4794-83E8-B01475AD78C0}" type="parTrans" cxnId="{DC00F3B9-CA1E-47B9-A278-B0191B35CBEF}">
      <dgm:prSet/>
      <dgm:spPr/>
      <dgm:t>
        <a:bodyPr/>
        <a:lstStyle/>
        <a:p>
          <a:endParaRPr lang="en-US"/>
        </a:p>
      </dgm:t>
    </dgm:pt>
    <dgm:pt modelId="{292CE595-3774-4A5A-94FB-894F3788B016}" type="sibTrans" cxnId="{DC00F3B9-CA1E-47B9-A278-B0191B35CBEF}">
      <dgm:prSet/>
      <dgm:spPr/>
      <dgm:t>
        <a:bodyPr/>
        <a:lstStyle/>
        <a:p>
          <a:endParaRPr lang="en-US"/>
        </a:p>
      </dgm:t>
    </dgm:pt>
    <dgm:pt modelId="{768CE48B-C38E-4540-8AAF-454E5C5411A9}" type="pres">
      <dgm:prSet presAssocID="{6FEEC93C-C6BF-4345-9325-6C950D80978B}" presName="vert0" presStyleCnt="0">
        <dgm:presLayoutVars>
          <dgm:dir/>
          <dgm:animOne val="branch"/>
          <dgm:animLvl val="lvl"/>
        </dgm:presLayoutVars>
      </dgm:prSet>
      <dgm:spPr/>
    </dgm:pt>
    <dgm:pt modelId="{2FBAAEDF-FA28-4D1E-9604-E65CB5729492}" type="pres">
      <dgm:prSet presAssocID="{F0F76FE9-CCB1-415A-A8F8-DE00C803D15D}" presName="thickLine" presStyleLbl="alignNode1" presStyleIdx="0" presStyleCnt="6"/>
      <dgm:spPr/>
    </dgm:pt>
    <dgm:pt modelId="{EAAFADB8-52A7-4E32-A47F-29BF67F08E06}" type="pres">
      <dgm:prSet presAssocID="{F0F76FE9-CCB1-415A-A8F8-DE00C803D15D}" presName="horz1" presStyleCnt="0"/>
      <dgm:spPr/>
    </dgm:pt>
    <dgm:pt modelId="{4D09A5E9-09D4-461E-9B78-DE2E196E0802}" type="pres">
      <dgm:prSet presAssocID="{F0F76FE9-CCB1-415A-A8F8-DE00C803D15D}" presName="tx1" presStyleLbl="revTx" presStyleIdx="0" presStyleCnt="6"/>
      <dgm:spPr/>
    </dgm:pt>
    <dgm:pt modelId="{E7ABE9DC-DE5C-422E-84FC-8FDC8303621D}" type="pres">
      <dgm:prSet presAssocID="{F0F76FE9-CCB1-415A-A8F8-DE00C803D15D}" presName="vert1" presStyleCnt="0"/>
      <dgm:spPr/>
    </dgm:pt>
    <dgm:pt modelId="{4AF76527-A03B-4530-9DC0-8C861E14B515}" type="pres">
      <dgm:prSet presAssocID="{507EBE7B-FE6F-4044-921C-42A64FB17AF2}" presName="thickLine" presStyleLbl="alignNode1" presStyleIdx="1" presStyleCnt="6"/>
      <dgm:spPr/>
    </dgm:pt>
    <dgm:pt modelId="{06BAC2D5-2C81-4954-A635-26649E8DB2EF}" type="pres">
      <dgm:prSet presAssocID="{507EBE7B-FE6F-4044-921C-42A64FB17AF2}" presName="horz1" presStyleCnt="0"/>
      <dgm:spPr/>
    </dgm:pt>
    <dgm:pt modelId="{7749191F-3992-4A23-A519-84223AF025D2}" type="pres">
      <dgm:prSet presAssocID="{507EBE7B-FE6F-4044-921C-42A64FB17AF2}" presName="tx1" presStyleLbl="revTx" presStyleIdx="1" presStyleCnt="6"/>
      <dgm:spPr/>
    </dgm:pt>
    <dgm:pt modelId="{3AA7A3CA-A91B-43FE-A85C-4859E5A02864}" type="pres">
      <dgm:prSet presAssocID="{507EBE7B-FE6F-4044-921C-42A64FB17AF2}" presName="vert1" presStyleCnt="0"/>
      <dgm:spPr/>
    </dgm:pt>
    <dgm:pt modelId="{28996D1C-C326-4F96-9A05-5C3B60F8FBB9}" type="pres">
      <dgm:prSet presAssocID="{BDD43549-9CEF-4885-97CD-E72B14690E12}" presName="thickLine" presStyleLbl="alignNode1" presStyleIdx="2" presStyleCnt="6"/>
      <dgm:spPr/>
    </dgm:pt>
    <dgm:pt modelId="{24DCE4A8-8364-4873-96E1-39C5A6E80828}" type="pres">
      <dgm:prSet presAssocID="{BDD43549-9CEF-4885-97CD-E72B14690E12}" presName="horz1" presStyleCnt="0"/>
      <dgm:spPr/>
    </dgm:pt>
    <dgm:pt modelId="{4FB35916-C0C0-4691-871C-9224F31B3FDE}" type="pres">
      <dgm:prSet presAssocID="{BDD43549-9CEF-4885-97CD-E72B14690E12}" presName="tx1" presStyleLbl="revTx" presStyleIdx="2" presStyleCnt="6"/>
      <dgm:spPr/>
    </dgm:pt>
    <dgm:pt modelId="{06CFE0E6-2FA8-40B4-A9E4-B11514F293DB}" type="pres">
      <dgm:prSet presAssocID="{BDD43549-9CEF-4885-97CD-E72B14690E12}" presName="vert1" presStyleCnt="0"/>
      <dgm:spPr/>
    </dgm:pt>
    <dgm:pt modelId="{5E9C15F3-3023-43F7-8021-472BCA37CE19}" type="pres">
      <dgm:prSet presAssocID="{1C40E8A2-3DE3-44D8-9B13-3A515BE4981B}" presName="thickLine" presStyleLbl="alignNode1" presStyleIdx="3" presStyleCnt="6"/>
      <dgm:spPr/>
    </dgm:pt>
    <dgm:pt modelId="{08E0DA0A-6D3E-4C7A-AE46-282DAF8AB86E}" type="pres">
      <dgm:prSet presAssocID="{1C40E8A2-3DE3-44D8-9B13-3A515BE4981B}" presName="horz1" presStyleCnt="0"/>
      <dgm:spPr/>
    </dgm:pt>
    <dgm:pt modelId="{E0F901BD-D316-4404-A55C-0493BC3139C9}" type="pres">
      <dgm:prSet presAssocID="{1C40E8A2-3DE3-44D8-9B13-3A515BE4981B}" presName="tx1" presStyleLbl="revTx" presStyleIdx="3" presStyleCnt="6"/>
      <dgm:spPr/>
    </dgm:pt>
    <dgm:pt modelId="{742CF5B4-5E00-4F3C-9676-A632758C7274}" type="pres">
      <dgm:prSet presAssocID="{1C40E8A2-3DE3-44D8-9B13-3A515BE4981B}" presName="vert1" presStyleCnt="0"/>
      <dgm:spPr/>
    </dgm:pt>
    <dgm:pt modelId="{94E6BCC4-CD70-416F-80B3-44AB5D71C19F}" type="pres">
      <dgm:prSet presAssocID="{B552064A-9F5E-4FA1-A92E-BB5D0C655591}" presName="thickLine" presStyleLbl="alignNode1" presStyleIdx="4" presStyleCnt="6"/>
      <dgm:spPr/>
    </dgm:pt>
    <dgm:pt modelId="{99DBB5F8-99E3-43F1-A972-69B517675170}" type="pres">
      <dgm:prSet presAssocID="{B552064A-9F5E-4FA1-A92E-BB5D0C655591}" presName="horz1" presStyleCnt="0"/>
      <dgm:spPr/>
    </dgm:pt>
    <dgm:pt modelId="{64CA234E-A9C5-44FE-BFB3-49F09C5D6639}" type="pres">
      <dgm:prSet presAssocID="{B552064A-9F5E-4FA1-A92E-BB5D0C655591}" presName="tx1" presStyleLbl="revTx" presStyleIdx="4" presStyleCnt="6"/>
      <dgm:spPr/>
    </dgm:pt>
    <dgm:pt modelId="{1A336981-FD15-4378-8852-8193A1A875D2}" type="pres">
      <dgm:prSet presAssocID="{B552064A-9F5E-4FA1-A92E-BB5D0C655591}" presName="vert1" presStyleCnt="0"/>
      <dgm:spPr/>
    </dgm:pt>
    <dgm:pt modelId="{3FC98B7A-F6A3-41AF-A0E0-CA8940A06153}" type="pres">
      <dgm:prSet presAssocID="{D014B295-B2F4-42F6-B233-F925FDF431EF}" presName="thickLine" presStyleLbl="alignNode1" presStyleIdx="5" presStyleCnt="6"/>
      <dgm:spPr/>
    </dgm:pt>
    <dgm:pt modelId="{20B9AE39-B32D-4F87-A22E-5637D4164F44}" type="pres">
      <dgm:prSet presAssocID="{D014B295-B2F4-42F6-B233-F925FDF431EF}" presName="horz1" presStyleCnt="0"/>
      <dgm:spPr/>
    </dgm:pt>
    <dgm:pt modelId="{B77D40AF-E64B-4AE1-BE5D-772E6EED88DD}" type="pres">
      <dgm:prSet presAssocID="{D014B295-B2F4-42F6-B233-F925FDF431EF}" presName="tx1" presStyleLbl="revTx" presStyleIdx="5" presStyleCnt="6"/>
      <dgm:spPr/>
    </dgm:pt>
    <dgm:pt modelId="{62699EE1-FEFB-4D63-BCBF-255411E8383E}" type="pres">
      <dgm:prSet presAssocID="{D014B295-B2F4-42F6-B233-F925FDF431EF}" presName="vert1" presStyleCnt="0"/>
      <dgm:spPr/>
    </dgm:pt>
  </dgm:ptLst>
  <dgm:cxnLst>
    <dgm:cxn modelId="{4C1D3C10-A649-438E-8DFE-7501DE1603A8}" srcId="{6FEEC93C-C6BF-4345-9325-6C950D80978B}" destId="{B552064A-9F5E-4FA1-A92E-BB5D0C655591}" srcOrd="4" destOrd="0" parTransId="{8CC7574B-546A-46CB-A4C9-FF5FD8332015}" sibTransId="{31E3B628-B31B-416A-BE53-920AC2EF90ED}"/>
    <dgm:cxn modelId="{C9D60E24-F379-4AAD-8B9F-14ACFFAD50A1}" srcId="{6FEEC93C-C6BF-4345-9325-6C950D80978B}" destId="{F0F76FE9-CCB1-415A-A8F8-DE00C803D15D}" srcOrd="0" destOrd="0" parTransId="{44681A50-AA5B-482D-9C48-28AA0CBBCD7E}" sibTransId="{2E37DD02-28AB-4C9F-BDD3-86921EF52312}"/>
    <dgm:cxn modelId="{D6FE525C-0816-4811-823F-966BC06C50B4}" type="presOf" srcId="{1C40E8A2-3DE3-44D8-9B13-3A515BE4981B}" destId="{E0F901BD-D316-4404-A55C-0493BC3139C9}" srcOrd="0" destOrd="0" presId="urn:microsoft.com/office/officeart/2008/layout/LinedList"/>
    <dgm:cxn modelId="{F94B0368-BF9C-480C-B2DD-F4792EF46030}" srcId="{6FEEC93C-C6BF-4345-9325-6C950D80978B}" destId="{BDD43549-9CEF-4885-97CD-E72B14690E12}" srcOrd="2" destOrd="0" parTransId="{BC3A1D27-1F5C-47C8-8F80-7C57990467DE}" sibTransId="{D99AAA10-00CA-40A3-89EA-AB7D46060D27}"/>
    <dgm:cxn modelId="{0D649F7D-A64A-489D-B749-364F61488CC7}" type="presOf" srcId="{507EBE7B-FE6F-4044-921C-42A64FB17AF2}" destId="{7749191F-3992-4A23-A519-84223AF025D2}" srcOrd="0" destOrd="0" presId="urn:microsoft.com/office/officeart/2008/layout/LinedList"/>
    <dgm:cxn modelId="{45D5957F-D47A-4347-840D-D429F6E10D57}" srcId="{6FEEC93C-C6BF-4345-9325-6C950D80978B}" destId="{1C40E8A2-3DE3-44D8-9B13-3A515BE4981B}" srcOrd="3" destOrd="0" parTransId="{D4EA87E0-E62C-424B-A0A2-76A12D2C0B6B}" sibTransId="{80246499-D863-4821-804C-91056B8CB1E1}"/>
    <dgm:cxn modelId="{F18E668B-B120-43B8-AC71-AC311977D51D}" srcId="{6FEEC93C-C6BF-4345-9325-6C950D80978B}" destId="{507EBE7B-FE6F-4044-921C-42A64FB17AF2}" srcOrd="1" destOrd="0" parTransId="{86BB9E39-E47C-4D57-89BD-32CF8A1CE1DD}" sibTransId="{422B5300-19D7-4EE0-AD88-446A33C89CD2}"/>
    <dgm:cxn modelId="{408AEA96-8CC4-437B-9BE0-F133EB47F6F5}" type="presOf" srcId="{B552064A-9F5E-4FA1-A92E-BB5D0C655591}" destId="{64CA234E-A9C5-44FE-BFB3-49F09C5D6639}" srcOrd="0" destOrd="0" presId="urn:microsoft.com/office/officeart/2008/layout/LinedList"/>
    <dgm:cxn modelId="{1B8FBDA9-DBCD-434F-8830-F988E3852F64}" type="presOf" srcId="{F0F76FE9-CCB1-415A-A8F8-DE00C803D15D}" destId="{4D09A5E9-09D4-461E-9B78-DE2E196E0802}" srcOrd="0" destOrd="0" presId="urn:microsoft.com/office/officeart/2008/layout/LinedList"/>
    <dgm:cxn modelId="{DC00F3B9-CA1E-47B9-A278-B0191B35CBEF}" srcId="{6FEEC93C-C6BF-4345-9325-6C950D80978B}" destId="{D014B295-B2F4-42F6-B233-F925FDF431EF}" srcOrd="5" destOrd="0" parTransId="{9746C061-4CDD-4794-83E8-B01475AD78C0}" sibTransId="{292CE595-3774-4A5A-94FB-894F3788B016}"/>
    <dgm:cxn modelId="{206D9ABB-F8B9-45DF-8A03-5AF2499093BD}" type="presOf" srcId="{BDD43549-9CEF-4885-97CD-E72B14690E12}" destId="{4FB35916-C0C0-4691-871C-9224F31B3FDE}" srcOrd="0" destOrd="0" presId="urn:microsoft.com/office/officeart/2008/layout/LinedList"/>
    <dgm:cxn modelId="{7BC223C0-A1ED-4DB2-83DF-4379CA06A858}" type="presOf" srcId="{D014B295-B2F4-42F6-B233-F925FDF431EF}" destId="{B77D40AF-E64B-4AE1-BE5D-772E6EED88DD}" srcOrd="0" destOrd="0" presId="urn:microsoft.com/office/officeart/2008/layout/LinedList"/>
    <dgm:cxn modelId="{5A02A3E3-CE19-45D4-B385-B9A923054916}" type="presOf" srcId="{6FEEC93C-C6BF-4345-9325-6C950D80978B}" destId="{768CE48B-C38E-4540-8AAF-454E5C5411A9}" srcOrd="0" destOrd="0" presId="urn:microsoft.com/office/officeart/2008/layout/LinedList"/>
    <dgm:cxn modelId="{3CC0D365-623F-47EF-B56A-61221533F4E8}" type="presParOf" srcId="{768CE48B-C38E-4540-8AAF-454E5C5411A9}" destId="{2FBAAEDF-FA28-4D1E-9604-E65CB5729492}" srcOrd="0" destOrd="0" presId="urn:microsoft.com/office/officeart/2008/layout/LinedList"/>
    <dgm:cxn modelId="{928FB223-97A8-4D67-BEE7-AE7342A4015C}" type="presParOf" srcId="{768CE48B-C38E-4540-8AAF-454E5C5411A9}" destId="{EAAFADB8-52A7-4E32-A47F-29BF67F08E06}" srcOrd="1" destOrd="0" presId="urn:microsoft.com/office/officeart/2008/layout/LinedList"/>
    <dgm:cxn modelId="{B6F75256-55D1-4B24-B4C7-8659D468951A}" type="presParOf" srcId="{EAAFADB8-52A7-4E32-A47F-29BF67F08E06}" destId="{4D09A5E9-09D4-461E-9B78-DE2E196E0802}" srcOrd="0" destOrd="0" presId="urn:microsoft.com/office/officeart/2008/layout/LinedList"/>
    <dgm:cxn modelId="{E355C9AF-5A34-47E2-94AB-41437797507B}" type="presParOf" srcId="{EAAFADB8-52A7-4E32-A47F-29BF67F08E06}" destId="{E7ABE9DC-DE5C-422E-84FC-8FDC8303621D}" srcOrd="1" destOrd="0" presId="urn:microsoft.com/office/officeart/2008/layout/LinedList"/>
    <dgm:cxn modelId="{B7962029-D4D4-47CD-B296-3F0E3776B5F5}" type="presParOf" srcId="{768CE48B-C38E-4540-8AAF-454E5C5411A9}" destId="{4AF76527-A03B-4530-9DC0-8C861E14B515}" srcOrd="2" destOrd="0" presId="urn:microsoft.com/office/officeart/2008/layout/LinedList"/>
    <dgm:cxn modelId="{CBF2DD96-FEFC-4945-8CC3-923C1771D84F}" type="presParOf" srcId="{768CE48B-C38E-4540-8AAF-454E5C5411A9}" destId="{06BAC2D5-2C81-4954-A635-26649E8DB2EF}" srcOrd="3" destOrd="0" presId="urn:microsoft.com/office/officeart/2008/layout/LinedList"/>
    <dgm:cxn modelId="{353259D3-393C-4CEC-85E3-F13864B6F81E}" type="presParOf" srcId="{06BAC2D5-2C81-4954-A635-26649E8DB2EF}" destId="{7749191F-3992-4A23-A519-84223AF025D2}" srcOrd="0" destOrd="0" presId="urn:microsoft.com/office/officeart/2008/layout/LinedList"/>
    <dgm:cxn modelId="{0EDF7B90-DC56-4538-B16D-3E7802827C87}" type="presParOf" srcId="{06BAC2D5-2C81-4954-A635-26649E8DB2EF}" destId="{3AA7A3CA-A91B-43FE-A85C-4859E5A02864}" srcOrd="1" destOrd="0" presId="urn:microsoft.com/office/officeart/2008/layout/LinedList"/>
    <dgm:cxn modelId="{D6420DA9-F312-479A-A475-FE63D64904DC}" type="presParOf" srcId="{768CE48B-C38E-4540-8AAF-454E5C5411A9}" destId="{28996D1C-C326-4F96-9A05-5C3B60F8FBB9}" srcOrd="4" destOrd="0" presId="urn:microsoft.com/office/officeart/2008/layout/LinedList"/>
    <dgm:cxn modelId="{EEA765F9-9FC1-48CA-A356-8CDAA691397E}" type="presParOf" srcId="{768CE48B-C38E-4540-8AAF-454E5C5411A9}" destId="{24DCE4A8-8364-4873-96E1-39C5A6E80828}" srcOrd="5" destOrd="0" presId="urn:microsoft.com/office/officeart/2008/layout/LinedList"/>
    <dgm:cxn modelId="{B5FCC16C-D7B0-423E-BF6E-407A4052C654}" type="presParOf" srcId="{24DCE4A8-8364-4873-96E1-39C5A6E80828}" destId="{4FB35916-C0C0-4691-871C-9224F31B3FDE}" srcOrd="0" destOrd="0" presId="urn:microsoft.com/office/officeart/2008/layout/LinedList"/>
    <dgm:cxn modelId="{4FF076E1-7B8E-4DF8-9E52-0FE76F65E9B3}" type="presParOf" srcId="{24DCE4A8-8364-4873-96E1-39C5A6E80828}" destId="{06CFE0E6-2FA8-40B4-A9E4-B11514F293DB}" srcOrd="1" destOrd="0" presId="urn:microsoft.com/office/officeart/2008/layout/LinedList"/>
    <dgm:cxn modelId="{65B87A43-2E1B-4D58-A84C-461169A5620E}" type="presParOf" srcId="{768CE48B-C38E-4540-8AAF-454E5C5411A9}" destId="{5E9C15F3-3023-43F7-8021-472BCA37CE19}" srcOrd="6" destOrd="0" presId="urn:microsoft.com/office/officeart/2008/layout/LinedList"/>
    <dgm:cxn modelId="{2AA3E108-3C78-4FCD-825A-C162959D6883}" type="presParOf" srcId="{768CE48B-C38E-4540-8AAF-454E5C5411A9}" destId="{08E0DA0A-6D3E-4C7A-AE46-282DAF8AB86E}" srcOrd="7" destOrd="0" presId="urn:microsoft.com/office/officeart/2008/layout/LinedList"/>
    <dgm:cxn modelId="{D93B8B2F-0175-4E4C-859B-1C3E56711CF0}" type="presParOf" srcId="{08E0DA0A-6D3E-4C7A-AE46-282DAF8AB86E}" destId="{E0F901BD-D316-4404-A55C-0493BC3139C9}" srcOrd="0" destOrd="0" presId="urn:microsoft.com/office/officeart/2008/layout/LinedList"/>
    <dgm:cxn modelId="{DD7CC491-6759-4506-B257-1F1B30111B5E}" type="presParOf" srcId="{08E0DA0A-6D3E-4C7A-AE46-282DAF8AB86E}" destId="{742CF5B4-5E00-4F3C-9676-A632758C7274}" srcOrd="1" destOrd="0" presId="urn:microsoft.com/office/officeart/2008/layout/LinedList"/>
    <dgm:cxn modelId="{341A0EA9-2A14-4AA5-9AB5-665BA68B71C8}" type="presParOf" srcId="{768CE48B-C38E-4540-8AAF-454E5C5411A9}" destId="{94E6BCC4-CD70-416F-80B3-44AB5D71C19F}" srcOrd="8" destOrd="0" presId="urn:microsoft.com/office/officeart/2008/layout/LinedList"/>
    <dgm:cxn modelId="{0F5815AC-99B4-44EB-9EC9-E2AB34EF8F59}" type="presParOf" srcId="{768CE48B-C38E-4540-8AAF-454E5C5411A9}" destId="{99DBB5F8-99E3-43F1-A972-69B517675170}" srcOrd="9" destOrd="0" presId="urn:microsoft.com/office/officeart/2008/layout/LinedList"/>
    <dgm:cxn modelId="{36AAF251-337D-4E30-A999-56D0E4A04A78}" type="presParOf" srcId="{99DBB5F8-99E3-43F1-A972-69B517675170}" destId="{64CA234E-A9C5-44FE-BFB3-49F09C5D6639}" srcOrd="0" destOrd="0" presId="urn:microsoft.com/office/officeart/2008/layout/LinedList"/>
    <dgm:cxn modelId="{FAA5248B-74F6-4E1E-AFA2-F5D5EDB1EA85}" type="presParOf" srcId="{99DBB5F8-99E3-43F1-A972-69B517675170}" destId="{1A336981-FD15-4378-8852-8193A1A875D2}" srcOrd="1" destOrd="0" presId="urn:microsoft.com/office/officeart/2008/layout/LinedList"/>
    <dgm:cxn modelId="{45565162-C0B3-46FA-B078-DDAAF89353FF}" type="presParOf" srcId="{768CE48B-C38E-4540-8AAF-454E5C5411A9}" destId="{3FC98B7A-F6A3-41AF-A0E0-CA8940A06153}" srcOrd="10" destOrd="0" presId="urn:microsoft.com/office/officeart/2008/layout/LinedList"/>
    <dgm:cxn modelId="{82DF7A53-7CD8-42B7-819F-1EECECDE38F6}" type="presParOf" srcId="{768CE48B-C38E-4540-8AAF-454E5C5411A9}" destId="{20B9AE39-B32D-4F87-A22E-5637D4164F44}" srcOrd="11" destOrd="0" presId="urn:microsoft.com/office/officeart/2008/layout/LinedList"/>
    <dgm:cxn modelId="{5D633B5D-EDFD-4BF4-82B1-26707812A633}" type="presParOf" srcId="{20B9AE39-B32D-4F87-A22E-5637D4164F44}" destId="{B77D40AF-E64B-4AE1-BE5D-772E6EED88DD}" srcOrd="0" destOrd="0" presId="urn:microsoft.com/office/officeart/2008/layout/LinedList"/>
    <dgm:cxn modelId="{A44E4AB0-6589-4109-A411-C5E3E38DA189}" type="presParOf" srcId="{20B9AE39-B32D-4F87-A22E-5637D4164F44}" destId="{62699EE1-FEFB-4D63-BCBF-255411E838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7737E-B84B-415F-A0C4-F802037F868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B86C20A-DC0B-4E9F-A38C-BC37B553AAA6}">
      <dgm:prSet/>
      <dgm:spPr/>
      <dgm:t>
        <a:bodyPr/>
        <a:lstStyle/>
        <a:p>
          <a:r>
            <a:rPr lang="en-US" dirty="0"/>
            <a:t>Category A</a:t>
          </a:r>
        </a:p>
      </dgm:t>
    </dgm:pt>
    <dgm:pt modelId="{457FA79E-1C50-4FFA-841B-0D14C7DF0AAF}" type="parTrans" cxnId="{33B9B72F-3FC4-4CAE-A64F-361C007800EC}">
      <dgm:prSet/>
      <dgm:spPr/>
      <dgm:t>
        <a:bodyPr/>
        <a:lstStyle/>
        <a:p>
          <a:endParaRPr lang="en-US"/>
        </a:p>
      </dgm:t>
    </dgm:pt>
    <dgm:pt modelId="{3A43B364-B2E9-4ED6-A4A2-D87F9C7BB218}" type="sibTrans" cxnId="{33B9B72F-3FC4-4CAE-A64F-361C007800EC}">
      <dgm:prSet/>
      <dgm:spPr/>
      <dgm:t>
        <a:bodyPr/>
        <a:lstStyle/>
        <a:p>
          <a:endParaRPr lang="en-US"/>
        </a:p>
      </dgm:t>
    </dgm:pt>
    <dgm:pt modelId="{EA47EC7B-4C28-4CD8-91D8-AE4F28E846E2}">
      <dgm:prSet/>
      <dgm:spPr/>
      <dgm:t>
        <a:bodyPr/>
        <a:lstStyle/>
        <a:p>
          <a:r>
            <a:rPr lang="en-US" dirty="0"/>
            <a:t>Qualitative Questions in the online reporting CAT A tab</a:t>
          </a:r>
        </a:p>
      </dgm:t>
    </dgm:pt>
    <dgm:pt modelId="{914196DB-3E50-40CA-AC21-8FF1A2012677}" type="parTrans" cxnId="{16D4ED8C-BC5B-4D86-BE13-D8E139E270F1}">
      <dgm:prSet/>
      <dgm:spPr/>
      <dgm:t>
        <a:bodyPr/>
        <a:lstStyle/>
        <a:p>
          <a:endParaRPr lang="en-US"/>
        </a:p>
      </dgm:t>
    </dgm:pt>
    <dgm:pt modelId="{8ECF1F02-97D0-4B45-AE15-B240BB95FCE5}" type="sibTrans" cxnId="{16D4ED8C-BC5B-4D86-BE13-D8E139E270F1}">
      <dgm:prSet/>
      <dgm:spPr/>
      <dgm:t>
        <a:bodyPr/>
        <a:lstStyle/>
        <a:p>
          <a:endParaRPr lang="en-US"/>
        </a:p>
      </dgm:t>
    </dgm:pt>
    <dgm:pt modelId="{FB2975F7-D2B2-4EDD-A4FD-F5FC33FE9C5A}">
      <dgm:prSet/>
      <dgm:spPr/>
      <dgm:t>
        <a:bodyPr/>
        <a:lstStyle/>
        <a:p>
          <a:r>
            <a:rPr lang="en-US" dirty="0"/>
            <a:t>Complete Cost &amp; Savings Analysis Template</a:t>
          </a:r>
        </a:p>
      </dgm:t>
    </dgm:pt>
    <dgm:pt modelId="{B5E6ACDE-E63F-46D1-82C0-55C913DF4795}" type="parTrans" cxnId="{9059300B-D3C3-4F06-A438-4001BDA890EB}">
      <dgm:prSet/>
      <dgm:spPr/>
      <dgm:t>
        <a:bodyPr/>
        <a:lstStyle/>
        <a:p>
          <a:endParaRPr lang="en-US"/>
        </a:p>
      </dgm:t>
    </dgm:pt>
    <dgm:pt modelId="{431D451F-029A-44E9-B135-C077C22B4711}" type="sibTrans" cxnId="{9059300B-D3C3-4F06-A438-4001BDA890EB}">
      <dgm:prSet/>
      <dgm:spPr/>
      <dgm:t>
        <a:bodyPr/>
        <a:lstStyle/>
        <a:p>
          <a:endParaRPr lang="en-US"/>
        </a:p>
      </dgm:t>
    </dgm:pt>
    <dgm:pt modelId="{1182430D-38BA-4BD8-9D5B-9CC056E015A1}">
      <dgm:prSet/>
      <dgm:spPr/>
      <dgm:t>
        <a:bodyPr/>
        <a:lstStyle/>
        <a:p>
          <a:r>
            <a:rPr lang="en-US"/>
            <a:t>CAT B</a:t>
          </a:r>
        </a:p>
      </dgm:t>
    </dgm:pt>
    <dgm:pt modelId="{D2D88F7E-4937-4230-9C0E-B48875FB3CFC}" type="parTrans" cxnId="{11832108-2AE6-4DFE-A197-FA790E20D246}">
      <dgm:prSet/>
      <dgm:spPr/>
      <dgm:t>
        <a:bodyPr/>
        <a:lstStyle/>
        <a:p>
          <a:endParaRPr lang="en-US"/>
        </a:p>
      </dgm:t>
    </dgm:pt>
    <dgm:pt modelId="{9918DE54-5D7D-4A67-92E9-99EF97868651}" type="sibTrans" cxnId="{11832108-2AE6-4DFE-A197-FA790E20D246}">
      <dgm:prSet/>
      <dgm:spPr/>
      <dgm:t>
        <a:bodyPr/>
        <a:lstStyle/>
        <a:p>
          <a:endParaRPr lang="en-US"/>
        </a:p>
      </dgm:t>
    </dgm:pt>
    <dgm:pt modelId="{3757D9B0-4619-4C0B-81B5-713F35087846}">
      <dgm:prSet/>
      <dgm:spPr/>
      <dgm:t>
        <a:bodyPr/>
        <a:lstStyle/>
        <a:p>
          <a:r>
            <a:rPr lang="en-US" dirty="0"/>
            <a:t>Complete your CAT B tab</a:t>
          </a:r>
        </a:p>
      </dgm:t>
    </dgm:pt>
    <dgm:pt modelId="{BA502A1C-55A5-4CE4-A2F5-B5386470D252}" type="parTrans" cxnId="{98418DCF-5170-4FBF-96D5-0FB25C48EF9D}">
      <dgm:prSet/>
      <dgm:spPr/>
      <dgm:t>
        <a:bodyPr/>
        <a:lstStyle/>
        <a:p>
          <a:endParaRPr lang="en-US"/>
        </a:p>
      </dgm:t>
    </dgm:pt>
    <dgm:pt modelId="{CBABE237-7D00-44F9-A9F4-3FC7963C2CF1}" type="sibTrans" cxnId="{98418DCF-5170-4FBF-96D5-0FB25C48EF9D}">
      <dgm:prSet/>
      <dgm:spPr/>
      <dgm:t>
        <a:bodyPr/>
        <a:lstStyle/>
        <a:p>
          <a:endParaRPr lang="en-US"/>
        </a:p>
      </dgm:t>
    </dgm:pt>
    <dgm:pt modelId="{4164BC29-BAC0-4D8E-9921-D4D5386A6471}">
      <dgm:prSet/>
      <dgm:spPr/>
      <dgm:t>
        <a:bodyPr/>
        <a:lstStyle/>
        <a:p>
          <a:r>
            <a:rPr lang="en-US"/>
            <a:t>CAT C</a:t>
          </a:r>
        </a:p>
      </dgm:t>
    </dgm:pt>
    <dgm:pt modelId="{ADB7F2C1-FAEA-4861-AF8A-A9A631CEA4B0}" type="parTrans" cxnId="{2560088C-B9EA-4441-AB16-0303525D3816}">
      <dgm:prSet/>
      <dgm:spPr/>
      <dgm:t>
        <a:bodyPr/>
        <a:lstStyle/>
        <a:p>
          <a:endParaRPr lang="en-US"/>
        </a:p>
      </dgm:t>
    </dgm:pt>
    <dgm:pt modelId="{9D40480C-4FE8-4DB1-8D35-7E8D06B3695D}" type="sibTrans" cxnId="{2560088C-B9EA-4441-AB16-0303525D3816}">
      <dgm:prSet/>
      <dgm:spPr/>
      <dgm:t>
        <a:bodyPr/>
        <a:lstStyle/>
        <a:p>
          <a:endParaRPr lang="en-US"/>
        </a:p>
      </dgm:t>
    </dgm:pt>
    <dgm:pt modelId="{4A08EE96-5FD1-40A7-8EB1-791977C38F8B}">
      <dgm:prSet/>
      <dgm:spPr/>
      <dgm:t>
        <a:bodyPr/>
        <a:lstStyle/>
        <a:p>
          <a:r>
            <a:rPr lang="en-US" dirty="0"/>
            <a:t>Performance Year 3 (PY3 – CY2020) Goal Achievement and Reporting Milestones</a:t>
          </a:r>
        </a:p>
      </dgm:t>
    </dgm:pt>
    <dgm:pt modelId="{C2FABC49-6C79-4741-A4CE-9056FCAAA306}" type="parTrans" cxnId="{2841CD57-155B-4789-B760-AE25E68A43C3}">
      <dgm:prSet/>
      <dgm:spPr/>
      <dgm:t>
        <a:bodyPr/>
        <a:lstStyle/>
        <a:p>
          <a:endParaRPr lang="en-US"/>
        </a:p>
      </dgm:t>
    </dgm:pt>
    <dgm:pt modelId="{0C8A54A4-5EE1-48BD-B4AE-A4A20EA85ADE}" type="sibTrans" cxnId="{2841CD57-155B-4789-B760-AE25E68A43C3}">
      <dgm:prSet/>
      <dgm:spPr/>
      <dgm:t>
        <a:bodyPr/>
        <a:lstStyle/>
        <a:p>
          <a:endParaRPr lang="en-US"/>
        </a:p>
      </dgm:t>
    </dgm:pt>
    <dgm:pt modelId="{6A63CF01-69D7-4664-8636-6BCF4E17B87E}">
      <dgm:prSet/>
      <dgm:spPr/>
      <dgm:t>
        <a:bodyPr/>
        <a:lstStyle/>
        <a:p>
          <a:r>
            <a:rPr lang="en-US"/>
            <a:t>CAT D</a:t>
          </a:r>
        </a:p>
      </dgm:t>
    </dgm:pt>
    <dgm:pt modelId="{41F491B3-BBDF-41C3-BE8F-0767D67A17CD}" type="parTrans" cxnId="{649B6431-960A-492D-BF79-5566F55099F2}">
      <dgm:prSet/>
      <dgm:spPr/>
      <dgm:t>
        <a:bodyPr/>
        <a:lstStyle/>
        <a:p>
          <a:endParaRPr lang="en-US"/>
        </a:p>
      </dgm:t>
    </dgm:pt>
    <dgm:pt modelId="{114485BB-F231-4D20-8207-A52DE8CE8BF6}" type="sibTrans" cxnId="{649B6431-960A-492D-BF79-5566F55099F2}">
      <dgm:prSet/>
      <dgm:spPr/>
      <dgm:t>
        <a:bodyPr/>
        <a:lstStyle/>
        <a:p>
          <a:endParaRPr lang="en-US"/>
        </a:p>
      </dgm:t>
    </dgm:pt>
    <dgm:pt modelId="{D299FE05-2007-416C-9DE3-7CE67F92BD40}">
      <dgm:prSet/>
      <dgm:spPr/>
      <dgm:t>
        <a:bodyPr/>
        <a:lstStyle/>
        <a:p>
          <a:r>
            <a:rPr lang="en-US" dirty="0"/>
            <a:t>Complete Cat D if not completed in April DY10R1</a:t>
          </a:r>
        </a:p>
      </dgm:t>
    </dgm:pt>
    <dgm:pt modelId="{70FFBBC1-FABA-425E-9EB2-E48F2E84E81F}" type="parTrans" cxnId="{A3387DD6-7410-4049-A128-14021A5DE9FD}">
      <dgm:prSet/>
      <dgm:spPr/>
      <dgm:t>
        <a:bodyPr/>
        <a:lstStyle/>
        <a:p>
          <a:endParaRPr lang="en-US"/>
        </a:p>
      </dgm:t>
    </dgm:pt>
    <dgm:pt modelId="{86B885BB-A937-466E-A575-CE384D5F6B8D}" type="sibTrans" cxnId="{A3387DD6-7410-4049-A128-14021A5DE9FD}">
      <dgm:prSet/>
      <dgm:spPr/>
      <dgm:t>
        <a:bodyPr/>
        <a:lstStyle/>
        <a:p>
          <a:endParaRPr lang="en-US"/>
        </a:p>
      </dgm:t>
    </dgm:pt>
    <dgm:pt modelId="{159BA104-E529-499C-9651-93667E28B1B5}">
      <dgm:prSet/>
      <dgm:spPr/>
      <dgm:t>
        <a:bodyPr/>
        <a:lstStyle/>
        <a:p>
          <a:r>
            <a:rPr lang="en-US" dirty="0"/>
            <a:t>A Core Activities Template</a:t>
          </a:r>
        </a:p>
      </dgm:t>
    </dgm:pt>
    <dgm:pt modelId="{83B8B0F4-1179-46D2-BA19-2F8F76C9BEE8}" type="parTrans" cxnId="{795DCCD7-B768-4D8A-BCB5-D0D50BFCF63C}">
      <dgm:prSet/>
      <dgm:spPr/>
      <dgm:t>
        <a:bodyPr/>
        <a:lstStyle/>
        <a:p>
          <a:endParaRPr lang="en-US"/>
        </a:p>
      </dgm:t>
    </dgm:pt>
    <dgm:pt modelId="{CA7D0FCB-0E1B-43C4-9E78-E80F10CA03B8}" type="sibTrans" cxnId="{795DCCD7-B768-4D8A-BCB5-D0D50BFCF63C}">
      <dgm:prSet/>
      <dgm:spPr/>
      <dgm:t>
        <a:bodyPr/>
        <a:lstStyle/>
        <a:p>
          <a:endParaRPr lang="en-US"/>
        </a:p>
      </dgm:t>
    </dgm:pt>
    <dgm:pt modelId="{06F50B98-38CF-421C-855C-C7D89B2BF0DE}">
      <dgm:prSet/>
      <dgm:spPr/>
      <dgm:t>
        <a:bodyPr/>
        <a:lstStyle/>
        <a:p>
          <a:pPr>
            <a:buFont typeface="Courier New" panose="02070309020205020404" pitchFamily="49" charset="0"/>
            <a:buChar char="o"/>
          </a:pPr>
          <a:r>
            <a:rPr lang="en-US" dirty="0"/>
            <a:t>Collaborative Participation</a:t>
          </a:r>
        </a:p>
      </dgm:t>
    </dgm:pt>
    <dgm:pt modelId="{453847FC-4E4D-4BD9-92A2-3C1BB638B261}" type="parTrans" cxnId="{CA92152A-633E-4048-8F87-9A5C2EE75875}">
      <dgm:prSet/>
      <dgm:spPr/>
      <dgm:t>
        <a:bodyPr/>
        <a:lstStyle/>
        <a:p>
          <a:endParaRPr lang="en-US"/>
        </a:p>
      </dgm:t>
    </dgm:pt>
    <dgm:pt modelId="{8557CDD4-A734-4C35-84B4-13DF760F310C}" type="sibTrans" cxnId="{CA92152A-633E-4048-8F87-9A5C2EE75875}">
      <dgm:prSet/>
      <dgm:spPr/>
      <dgm:t>
        <a:bodyPr/>
        <a:lstStyle/>
        <a:p>
          <a:endParaRPr lang="en-US"/>
        </a:p>
      </dgm:t>
    </dgm:pt>
    <dgm:pt modelId="{F2F32331-230F-44CA-8E8F-EF57877A4CFC}">
      <dgm:prSet/>
      <dgm:spPr/>
      <dgm:t>
        <a:bodyPr/>
        <a:lstStyle/>
        <a:p>
          <a:pPr>
            <a:buFont typeface="Courier New" panose="02070309020205020404" pitchFamily="49" charset="0"/>
            <a:buChar char="o"/>
          </a:pPr>
          <a:r>
            <a:rPr lang="en-US" dirty="0"/>
            <a:t>Alternative Payment Models Participations</a:t>
          </a:r>
        </a:p>
      </dgm:t>
    </dgm:pt>
    <dgm:pt modelId="{FBB47450-DFE3-4EA9-B529-2431FDA3A5BB}" type="parTrans" cxnId="{52EA9AC5-78A5-48CE-9F18-B958105AFD77}">
      <dgm:prSet/>
      <dgm:spPr/>
      <dgm:t>
        <a:bodyPr/>
        <a:lstStyle/>
        <a:p>
          <a:endParaRPr lang="en-US"/>
        </a:p>
      </dgm:t>
    </dgm:pt>
    <dgm:pt modelId="{F63252F2-C0D2-480F-AD03-B747A0986449}" type="sibTrans" cxnId="{52EA9AC5-78A5-48CE-9F18-B958105AFD77}">
      <dgm:prSet/>
      <dgm:spPr/>
      <dgm:t>
        <a:bodyPr/>
        <a:lstStyle/>
        <a:p>
          <a:endParaRPr lang="en-US"/>
        </a:p>
      </dgm:t>
    </dgm:pt>
    <dgm:pt modelId="{646297F9-996D-495D-8509-9C2D290FBF39}">
      <dgm:prSet/>
      <dgm:spPr/>
      <dgm:t>
        <a:bodyPr/>
        <a:lstStyle/>
        <a:p>
          <a:r>
            <a:rPr lang="en-US" dirty="0"/>
            <a:t>DY10 CAT B – Measurement Period 10/1/20 – 9/30/21</a:t>
          </a:r>
        </a:p>
      </dgm:t>
    </dgm:pt>
    <dgm:pt modelId="{B990D46B-D5D1-4325-BF9B-EC7342CD66A4}" type="parTrans" cxnId="{314166A7-7AAB-4A92-8087-27A63C3B30C6}">
      <dgm:prSet/>
      <dgm:spPr/>
      <dgm:t>
        <a:bodyPr/>
        <a:lstStyle/>
        <a:p>
          <a:endParaRPr lang="en-US"/>
        </a:p>
      </dgm:t>
    </dgm:pt>
    <dgm:pt modelId="{E85E5BE4-F706-40A9-945B-F777FB0DD1FA}" type="sibTrans" cxnId="{314166A7-7AAB-4A92-8087-27A63C3B30C6}">
      <dgm:prSet/>
      <dgm:spPr/>
      <dgm:t>
        <a:bodyPr/>
        <a:lstStyle/>
        <a:p>
          <a:endParaRPr lang="en-US"/>
        </a:p>
      </dgm:t>
    </dgm:pt>
    <dgm:pt modelId="{EAD0312B-A508-4E65-A96F-8F33373D3CA0}">
      <dgm:prSet/>
      <dgm:spPr/>
      <dgm:t>
        <a:bodyPr/>
        <a:lstStyle/>
        <a:p>
          <a:r>
            <a:rPr lang="en-US" dirty="0"/>
            <a:t>Complete and Upload CAT C Template</a:t>
          </a:r>
        </a:p>
      </dgm:t>
    </dgm:pt>
    <dgm:pt modelId="{2322180B-B038-412A-A501-331BB5476F5B}" type="parTrans" cxnId="{5C6FB216-C573-4B27-85EB-F3F70A4FF0CE}">
      <dgm:prSet/>
      <dgm:spPr/>
      <dgm:t>
        <a:bodyPr/>
        <a:lstStyle/>
        <a:p>
          <a:endParaRPr lang="en-US"/>
        </a:p>
      </dgm:t>
    </dgm:pt>
    <dgm:pt modelId="{6F268777-1A5B-44CB-A6EC-2CBAA48AF68D}" type="sibTrans" cxnId="{5C6FB216-C573-4B27-85EB-F3F70A4FF0CE}">
      <dgm:prSet/>
      <dgm:spPr/>
      <dgm:t>
        <a:bodyPr/>
        <a:lstStyle/>
        <a:p>
          <a:endParaRPr lang="en-US"/>
        </a:p>
      </dgm:t>
    </dgm:pt>
    <dgm:pt modelId="{F63F3133-FCD5-427D-AAF4-C7B87FAEFE57}">
      <dgm:prSet/>
      <dgm:spPr/>
      <dgm:t>
        <a:bodyPr/>
        <a:lstStyle/>
        <a:p>
          <a:r>
            <a:rPr lang="en-US" dirty="0"/>
            <a:t>Semi-Annual Reporting (SAR)</a:t>
          </a:r>
        </a:p>
      </dgm:t>
    </dgm:pt>
    <dgm:pt modelId="{245D0E42-FC85-45F1-9D14-3DFF0CE2685D}" type="parTrans" cxnId="{C9641EB8-BA00-4480-9F57-B1AC70B1CD60}">
      <dgm:prSet/>
      <dgm:spPr/>
      <dgm:t>
        <a:bodyPr/>
        <a:lstStyle/>
        <a:p>
          <a:endParaRPr lang="en-US"/>
        </a:p>
      </dgm:t>
    </dgm:pt>
    <dgm:pt modelId="{DDAE2711-0B50-4AC9-B165-4B71E8BD7128}" type="sibTrans" cxnId="{C9641EB8-BA00-4480-9F57-B1AC70B1CD60}">
      <dgm:prSet/>
      <dgm:spPr/>
      <dgm:t>
        <a:bodyPr/>
        <a:lstStyle/>
        <a:p>
          <a:endParaRPr lang="en-US"/>
        </a:p>
      </dgm:t>
    </dgm:pt>
    <dgm:pt modelId="{323B142F-650B-4A32-B17D-202EA328DF0A}">
      <dgm:prSet/>
      <dgm:spPr/>
      <dgm:t>
        <a:bodyPr/>
        <a:lstStyle/>
        <a:p>
          <a:r>
            <a:rPr lang="en-US" dirty="0"/>
            <a:t>Category D Template</a:t>
          </a:r>
        </a:p>
      </dgm:t>
    </dgm:pt>
    <dgm:pt modelId="{DEE0D9E6-0BDE-4E54-9CE0-CFB00ED17563}" type="parTrans" cxnId="{11F7AE28-E2EC-42AC-9C19-FC70EE286670}">
      <dgm:prSet/>
      <dgm:spPr/>
      <dgm:t>
        <a:bodyPr/>
        <a:lstStyle/>
        <a:p>
          <a:endParaRPr lang="en-US"/>
        </a:p>
      </dgm:t>
    </dgm:pt>
    <dgm:pt modelId="{66037670-2A78-4902-8B77-A3AD5BA00562}" type="sibTrans" cxnId="{11F7AE28-E2EC-42AC-9C19-FC70EE286670}">
      <dgm:prSet/>
      <dgm:spPr/>
      <dgm:t>
        <a:bodyPr/>
        <a:lstStyle/>
        <a:p>
          <a:endParaRPr lang="en-US"/>
        </a:p>
      </dgm:t>
    </dgm:pt>
    <dgm:pt modelId="{30DFD06E-3B4C-4A98-91A0-E81A2EE74DEC}">
      <dgm:prSet/>
      <dgm:spPr/>
      <dgm:t>
        <a:bodyPr/>
        <a:lstStyle/>
        <a:p>
          <a:r>
            <a:rPr lang="en-US" dirty="0"/>
            <a:t>DY9 RM-4</a:t>
          </a:r>
        </a:p>
      </dgm:t>
    </dgm:pt>
    <dgm:pt modelId="{5600B6DF-71DA-4C9C-895F-E8B197031078}" type="parTrans" cxnId="{D0D8442C-A958-4AD1-B16D-79FC10F6658C}">
      <dgm:prSet/>
      <dgm:spPr/>
      <dgm:t>
        <a:bodyPr/>
        <a:lstStyle/>
        <a:p>
          <a:endParaRPr lang="en-US"/>
        </a:p>
      </dgm:t>
    </dgm:pt>
    <dgm:pt modelId="{8E67FAFA-8E1B-428F-844B-D6343355A983}" type="sibTrans" cxnId="{D0D8442C-A958-4AD1-B16D-79FC10F6658C}">
      <dgm:prSet/>
      <dgm:spPr/>
      <dgm:t>
        <a:bodyPr/>
        <a:lstStyle/>
        <a:p>
          <a:endParaRPr lang="en-US"/>
        </a:p>
      </dgm:t>
    </dgm:pt>
    <dgm:pt modelId="{1809F8FC-8FA0-4451-98C7-DB056F522DDA}">
      <dgm:prSet/>
      <dgm:spPr/>
      <dgm:t>
        <a:bodyPr/>
        <a:lstStyle/>
        <a:p>
          <a:r>
            <a:rPr lang="en-US" dirty="0"/>
            <a:t>DY9 AM-9.x</a:t>
          </a:r>
        </a:p>
      </dgm:t>
    </dgm:pt>
    <dgm:pt modelId="{CDC6E0CD-E05D-48F6-A636-5C8D1DD36601}" type="parTrans" cxnId="{C47F891A-3C2A-4C47-B0E8-D805C473530E}">
      <dgm:prSet/>
      <dgm:spPr/>
      <dgm:t>
        <a:bodyPr/>
        <a:lstStyle/>
        <a:p>
          <a:endParaRPr lang="en-US"/>
        </a:p>
      </dgm:t>
    </dgm:pt>
    <dgm:pt modelId="{8DF2E889-A399-4AFA-A3B5-B0763164AB2A}" type="sibTrans" cxnId="{C47F891A-3C2A-4C47-B0E8-D805C473530E}">
      <dgm:prSet/>
      <dgm:spPr/>
      <dgm:t>
        <a:bodyPr/>
        <a:lstStyle/>
        <a:p>
          <a:endParaRPr lang="en-US"/>
        </a:p>
      </dgm:t>
    </dgm:pt>
    <dgm:pt modelId="{FF1625A7-A45E-40F1-8959-ECB3B66EFE91}">
      <dgm:prSet/>
      <dgm:spPr/>
      <dgm:t>
        <a:bodyPr/>
        <a:lstStyle/>
        <a:p>
          <a:r>
            <a:rPr lang="en-US" dirty="0"/>
            <a:t>CAT C Related Strategies Template sent to HHSC Email (if partial/no CAT C in April)</a:t>
          </a:r>
        </a:p>
      </dgm:t>
    </dgm:pt>
    <dgm:pt modelId="{90DA41D4-2B92-4649-9629-3353436C69CB}" type="parTrans" cxnId="{E956E5F0-96BA-4603-B7C7-D82C2641C117}">
      <dgm:prSet/>
      <dgm:spPr/>
      <dgm:t>
        <a:bodyPr/>
        <a:lstStyle/>
        <a:p>
          <a:endParaRPr lang="en-US"/>
        </a:p>
      </dgm:t>
    </dgm:pt>
    <dgm:pt modelId="{E77115CC-63AA-48E0-BE45-641037B3971B}" type="sibTrans" cxnId="{E956E5F0-96BA-4603-B7C7-D82C2641C117}">
      <dgm:prSet/>
      <dgm:spPr/>
      <dgm:t>
        <a:bodyPr/>
        <a:lstStyle/>
        <a:p>
          <a:endParaRPr lang="en-US"/>
        </a:p>
      </dgm:t>
    </dgm:pt>
    <dgm:pt modelId="{6BFB249C-CED0-470E-818A-AA3F9EE15D9A}" type="pres">
      <dgm:prSet presAssocID="{1447737E-B84B-415F-A0C4-F802037F8687}" presName="linear" presStyleCnt="0">
        <dgm:presLayoutVars>
          <dgm:dir/>
          <dgm:animLvl val="lvl"/>
          <dgm:resizeHandles val="exact"/>
        </dgm:presLayoutVars>
      </dgm:prSet>
      <dgm:spPr/>
    </dgm:pt>
    <dgm:pt modelId="{8B1FC5DE-10D8-49BF-8FA6-190AF1BD0BCD}" type="pres">
      <dgm:prSet presAssocID="{F63F3133-FCD5-427D-AAF4-C7B87FAEFE57}" presName="parentLin" presStyleCnt="0"/>
      <dgm:spPr/>
    </dgm:pt>
    <dgm:pt modelId="{B140F5D5-F4A6-478A-98CF-C85395572386}" type="pres">
      <dgm:prSet presAssocID="{F63F3133-FCD5-427D-AAF4-C7B87FAEFE57}" presName="parentLeftMargin" presStyleLbl="node1" presStyleIdx="0" presStyleCnt="5"/>
      <dgm:spPr/>
    </dgm:pt>
    <dgm:pt modelId="{24EF98FA-9D26-4982-8A46-71AB209BF000}" type="pres">
      <dgm:prSet presAssocID="{F63F3133-FCD5-427D-AAF4-C7B87FAEFE57}" presName="parentText" presStyleLbl="node1" presStyleIdx="0" presStyleCnt="5">
        <dgm:presLayoutVars>
          <dgm:chMax val="0"/>
          <dgm:bulletEnabled val="1"/>
        </dgm:presLayoutVars>
      </dgm:prSet>
      <dgm:spPr/>
    </dgm:pt>
    <dgm:pt modelId="{1041CDFF-5AFB-456B-B18D-722362737513}" type="pres">
      <dgm:prSet presAssocID="{F63F3133-FCD5-427D-AAF4-C7B87FAEFE57}" presName="negativeSpace" presStyleCnt="0"/>
      <dgm:spPr/>
    </dgm:pt>
    <dgm:pt modelId="{BC397295-5229-405C-9AEC-80ED46229BF6}" type="pres">
      <dgm:prSet presAssocID="{F63F3133-FCD5-427D-AAF4-C7B87FAEFE57}" presName="childText" presStyleLbl="conFgAcc1" presStyleIdx="0" presStyleCnt="5">
        <dgm:presLayoutVars>
          <dgm:bulletEnabled val="1"/>
        </dgm:presLayoutVars>
      </dgm:prSet>
      <dgm:spPr/>
    </dgm:pt>
    <dgm:pt modelId="{0E0328BC-A6FF-4C70-B04B-5CAC6F7FCCC1}" type="pres">
      <dgm:prSet presAssocID="{DDAE2711-0B50-4AC9-B165-4B71E8BD7128}" presName="spaceBetweenRectangles" presStyleCnt="0"/>
      <dgm:spPr/>
    </dgm:pt>
    <dgm:pt modelId="{CF26EC48-ED5F-4E0F-8989-D0AF81970D23}" type="pres">
      <dgm:prSet presAssocID="{CB86C20A-DC0B-4E9F-A38C-BC37B553AAA6}" presName="parentLin" presStyleCnt="0"/>
      <dgm:spPr/>
    </dgm:pt>
    <dgm:pt modelId="{51187C9A-40CA-4B72-96F9-4633C212FDF1}" type="pres">
      <dgm:prSet presAssocID="{CB86C20A-DC0B-4E9F-A38C-BC37B553AAA6}" presName="parentLeftMargin" presStyleLbl="node1" presStyleIdx="0" presStyleCnt="5"/>
      <dgm:spPr/>
    </dgm:pt>
    <dgm:pt modelId="{FC97269B-03CB-4407-851B-D8AA068C7EB8}" type="pres">
      <dgm:prSet presAssocID="{CB86C20A-DC0B-4E9F-A38C-BC37B553AAA6}" presName="parentText" presStyleLbl="node1" presStyleIdx="1" presStyleCnt="5">
        <dgm:presLayoutVars>
          <dgm:chMax val="0"/>
          <dgm:bulletEnabled val="1"/>
        </dgm:presLayoutVars>
      </dgm:prSet>
      <dgm:spPr/>
    </dgm:pt>
    <dgm:pt modelId="{058DC026-302E-493E-A466-AF587D68B3BA}" type="pres">
      <dgm:prSet presAssocID="{CB86C20A-DC0B-4E9F-A38C-BC37B553AAA6}" presName="negativeSpace" presStyleCnt="0"/>
      <dgm:spPr/>
    </dgm:pt>
    <dgm:pt modelId="{A1F3087E-939D-4D45-89A6-C1526DDC0F9B}" type="pres">
      <dgm:prSet presAssocID="{CB86C20A-DC0B-4E9F-A38C-BC37B553AAA6}" presName="childText" presStyleLbl="conFgAcc1" presStyleIdx="1" presStyleCnt="5">
        <dgm:presLayoutVars>
          <dgm:bulletEnabled val="1"/>
        </dgm:presLayoutVars>
      </dgm:prSet>
      <dgm:spPr/>
    </dgm:pt>
    <dgm:pt modelId="{A3447540-BFBB-48F6-B353-A8E40B4440BD}" type="pres">
      <dgm:prSet presAssocID="{3A43B364-B2E9-4ED6-A4A2-D87F9C7BB218}" presName="spaceBetweenRectangles" presStyleCnt="0"/>
      <dgm:spPr/>
    </dgm:pt>
    <dgm:pt modelId="{B845F1E9-1600-4583-93F1-5831987F991E}" type="pres">
      <dgm:prSet presAssocID="{1182430D-38BA-4BD8-9D5B-9CC056E015A1}" presName="parentLin" presStyleCnt="0"/>
      <dgm:spPr/>
    </dgm:pt>
    <dgm:pt modelId="{42B590EC-C777-4D2D-980D-EDCDE5451EC0}" type="pres">
      <dgm:prSet presAssocID="{1182430D-38BA-4BD8-9D5B-9CC056E015A1}" presName="parentLeftMargin" presStyleLbl="node1" presStyleIdx="1" presStyleCnt="5"/>
      <dgm:spPr/>
    </dgm:pt>
    <dgm:pt modelId="{0D472A19-5464-4A2A-8C27-AC8DFC5F2FE9}" type="pres">
      <dgm:prSet presAssocID="{1182430D-38BA-4BD8-9D5B-9CC056E015A1}" presName="parentText" presStyleLbl="node1" presStyleIdx="2" presStyleCnt="5">
        <dgm:presLayoutVars>
          <dgm:chMax val="0"/>
          <dgm:bulletEnabled val="1"/>
        </dgm:presLayoutVars>
      </dgm:prSet>
      <dgm:spPr/>
    </dgm:pt>
    <dgm:pt modelId="{8FDB22D0-828E-4E78-9740-2A2A91185552}" type="pres">
      <dgm:prSet presAssocID="{1182430D-38BA-4BD8-9D5B-9CC056E015A1}" presName="negativeSpace" presStyleCnt="0"/>
      <dgm:spPr/>
    </dgm:pt>
    <dgm:pt modelId="{3575AC8E-8877-4EFB-9A48-0793804BCB45}" type="pres">
      <dgm:prSet presAssocID="{1182430D-38BA-4BD8-9D5B-9CC056E015A1}" presName="childText" presStyleLbl="conFgAcc1" presStyleIdx="2" presStyleCnt="5">
        <dgm:presLayoutVars>
          <dgm:bulletEnabled val="1"/>
        </dgm:presLayoutVars>
      </dgm:prSet>
      <dgm:spPr/>
    </dgm:pt>
    <dgm:pt modelId="{74727CC0-C5BA-4200-85F4-6E1106252109}" type="pres">
      <dgm:prSet presAssocID="{9918DE54-5D7D-4A67-92E9-99EF97868651}" presName="spaceBetweenRectangles" presStyleCnt="0"/>
      <dgm:spPr/>
    </dgm:pt>
    <dgm:pt modelId="{DF20C0DB-6AF2-4FFE-AF85-180EC8371430}" type="pres">
      <dgm:prSet presAssocID="{4164BC29-BAC0-4D8E-9921-D4D5386A6471}" presName="parentLin" presStyleCnt="0"/>
      <dgm:spPr/>
    </dgm:pt>
    <dgm:pt modelId="{A6FD24C6-1D20-4CA7-9D71-7A056E3E9160}" type="pres">
      <dgm:prSet presAssocID="{4164BC29-BAC0-4D8E-9921-D4D5386A6471}" presName="parentLeftMargin" presStyleLbl="node1" presStyleIdx="2" presStyleCnt="5"/>
      <dgm:spPr/>
    </dgm:pt>
    <dgm:pt modelId="{469A179A-87EC-4296-8B0B-E69EE27E2A74}" type="pres">
      <dgm:prSet presAssocID="{4164BC29-BAC0-4D8E-9921-D4D5386A6471}" presName="parentText" presStyleLbl="node1" presStyleIdx="3" presStyleCnt="5">
        <dgm:presLayoutVars>
          <dgm:chMax val="0"/>
          <dgm:bulletEnabled val="1"/>
        </dgm:presLayoutVars>
      </dgm:prSet>
      <dgm:spPr/>
    </dgm:pt>
    <dgm:pt modelId="{34319AEE-C0AF-48FD-94E3-87D7A41A48D6}" type="pres">
      <dgm:prSet presAssocID="{4164BC29-BAC0-4D8E-9921-D4D5386A6471}" presName="negativeSpace" presStyleCnt="0"/>
      <dgm:spPr/>
    </dgm:pt>
    <dgm:pt modelId="{B09925A1-0445-4E85-8D8A-769E707D748C}" type="pres">
      <dgm:prSet presAssocID="{4164BC29-BAC0-4D8E-9921-D4D5386A6471}" presName="childText" presStyleLbl="conFgAcc1" presStyleIdx="3" presStyleCnt="5">
        <dgm:presLayoutVars>
          <dgm:bulletEnabled val="1"/>
        </dgm:presLayoutVars>
      </dgm:prSet>
      <dgm:spPr/>
    </dgm:pt>
    <dgm:pt modelId="{3FA5411F-61BD-4C3A-BB69-E8668999DF10}" type="pres">
      <dgm:prSet presAssocID="{9D40480C-4FE8-4DB1-8D35-7E8D06B3695D}" presName="spaceBetweenRectangles" presStyleCnt="0"/>
      <dgm:spPr/>
    </dgm:pt>
    <dgm:pt modelId="{BDC30EC8-FB71-4304-A5F5-13B98931DE9E}" type="pres">
      <dgm:prSet presAssocID="{6A63CF01-69D7-4664-8636-6BCF4E17B87E}" presName="parentLin" presStyleCnt="0"/>
      <dgm:spPr/>
    </dgm:pt>
    <dgm:pt modelId="{87288620-27A1-43FE-85BE-47F64BEE3620}" type="pres">
      <dgm:prSet presAssocID="{6A63CF01-69D7-4664-8636-6BCF4E17B87E}" presName="parentLeftMargin" presStyleLbl="node1" presStyleIdx="3" presStyleCnt="5"/>
      <dgm:spPr/>
    </dgm:pt>
    <dgm:pt modelId="{8EFB0617-8849-4A43-A9CC-4AF8E0BCA037}" type="pres">
      <dgm:prSet presAssocID="{6A63CF01-69D7-4664-8636-6BCF4E17B87E}" presName="parentText" presStyleLbl="node1" presStyleIdx="4" presStyleCnt="5">
        <dgm:presLayoutVars>
          <dgm:chMax val="0"/>
          <dgm:bulletEnabled val="1"/>
        </dgm:presLayoutVars>
      </dgm:prSet>
      <dgm:spPr/>
    </dgm:pt>
    <dgm:pt modelId="{73DCB29C-5E17-4B38-860D-4AA6B3B9C8A2}" type="pres">
      <dgm:prSet presAssocID="{6A63CF01-69D7-4664-8636-6BCF4E17B87E}" presName="negativeSpace" presStyleCnt="0"/>
      <dgm:spPr/>
    </dgm:pt>
    <dgm:pt modelId="{0134516B-3F25-4CD2-898C-FE3388944C3A}" type="pres">
      <dgm:prSet presAssocID="{6A63CF01-69D7-4664-8636-6BCF4E17B87E}" presName="childText" presStyleLbl="conFgAcc1" presStyleIdx="4" presStyleCnt="5">
        <dgm:presLayoutVars>
          <dgm:bulletEnabled val="1"/>
        </dgm:presLayoutVars>
      </dgm:prSet>
      <dgm:spPr/>
    </dgm:pt>
  </dgm:ptLst>
  <dgm:cxnLst>
    <dgm:cxn modelId="{6E32C002-697C-406F-9F2E-A16B434860C3}" type="presOf" srcId="{F63F3133-FCD5-427D-AAF4-C7B87FAEFE57}" destId="{24EF98FA-9D26-4982-8A46-71AB209BF000}" srcOrd="1" destOrd="0" presId="urn:microsoft.com/office/officeart/2005/8/layout/list1"/>
    <dgm:cxn modelId="{6551ED07-CE6D-4839-B9BB-0288D83914F4}" type="presOf" srcId="{6A63CF01-69D7-4664-8636-6BCF4E17B87E}" destId="{87288620-27A1-43FE-85BE-47F64BEE3620}" srcOrd="0" destOrd="0" presId="urn:microsoft.com/office/officeart/2005/8/layout/list1"/>
    <dgm:cxn modelId="{11832108-2AE6-4DFE-A197-FA790E20D246}" srcId="{1447737E-B84B-415F-A0C4-F802037F8687}" destId="{1182430D-38BA-4BD8-9D5B-9CC056E015A1}" srcOrd="2" destOrd="0" parTransId="{D2D88F7E-4937-4230-9C0E-B48875FB3CFC}" sibTransId="{9918DE54-5D7D-4A67-92E9-99EF97868651}"/>
    <dgm:cxn modelId="{9059300B-D3C3-4F06-A438-4001BDA890EB}" srcId="{CB86C20A-DC0B-4E9F-A38C-BC37B553AAA6}" destId="{FB2975F7-D2B2-4EDD-A4FD-F5FC33FE9C5A}" srcOrd="2" destOrd="0" parTransId="{B5E6ACDE-E63F-46D1-82C0-55C913DF4795}" sibTransId="{431D451F-029A-44E9-B135-C077C22B4711}"/>
    <dgm:cxn modelId="{5C6FB216-C573-4B27-85EB-F3F70A4FF0CE}" srcId="{4164BC29-BAC0-4D8E-9921-D4D5386A6471}" destId="{EAD0312B-A508-4E65-A96F-8F33373D3CA0}" srcOrd="1" destOrd="0" parTransId="{2322180B-B038-412A-A501-331BB5476F5B}" sibTransId="{6F268777-1A5B-44CB-A6EC-2CBAA48AF68D}"/>
    <dgm:cxn modelId="{D9CF9619-1030-457B-9438-221586856D5D}" type="presOf" srcId="{F2F32331-230F-44CA-8E8F-EF57877A4CFC}" destId="{A1F3087E-939D-4D45-89A6-C1526DDC0F9B}" srcOrd="0" destOrd="2" presId="urn:microsoft.com/office/officeart/2005/8/layout/list1"/>
    <dgm:cxn modelId="{C47F891A-3C2A-4C47-B0E8-D805C473530E}" srcId="{4A08EE96-5FD1-40A7-8EB1-791977C38F8B}" destId="{1809F8FC-8FA0-4451-98C7-DB056F522DDA}" srcOrd="1" destOrd="0" parTransId="{CDC6E0CD-E05D-48F6-A636-5C8D1DD36601}" sibTransId="{8DF2E889-A399-4AFA-A3B5-B0763164AB2A}"/>
    <dgm:cxn modelId="{61DA9821-6F06-41A8-9F3C-38568F4A5AE1}" type="presOf" srcId="{6A63CF01-69D7-4664-8636-6BCF4E17B87E}" destId="{8EFB0617-8849-4A43-A9CC-4AF8E0BCA037}" srcOrd="1" destOrd="0" presId="urn:microsoft.com/office/officeart/2005/8/layout/list1"/>
    <dgm:cxn modelId="{2F888723-FEB2-49BB-A11B-D91448C2ED4B}" type="presOf" srcId="{1182430D-38BA-4BD8-9D5B-9CC056E015A1}" destId="{42B590EC-C777-4D2D-980D-EDCDE5451EC0}" srcOrd="0" destOrd="0" presId="urn:microsoft.com/office/officeart/2005/8/layout/list1"/>
    <dgm:cxn modelId="{5FB95D25-2AB8-4627-B4C4-2638EAB0DEA2}" type="presOf" srcId="{30DFD06E-3B4C-4A98-91A0-E81A2EE74DEC}" destId="{B09925A1-0445-4E85-8D8A-769E707D748C}" srcOrd="0" destOrd="1" presId="urn:microsoft.com/office/officeart/2005/8/layout/list1"/>
    <dgm:cxn modelId="{11F7AE28-E2EC-42AC-9C19-FC70EE286670}" srcId="{6A63CF01-69D7-4664-8636-6BCF4E17B87E}" destId="{323B142F-650B-4A32-B17D-202EA328DF0A}" srcOrd="1" destOrd="0" parTransId="{DEE0D9E6-0BDE-4E54-9CE0-CFB00ED17563}" sibTransId="{66037670-2A78-4902-8B77-A3AD5BA00562}"/>
    <dgm:cxn modelId="{CA92152A-633E-4048-8F87-9A5C2EE75875}" srcId="{EA47EC7B-4C28-4CD8-91D8-AE4F28E846E2}" destId="{06F50B98-38CF-421C-855C-C7D89B2BF0DE}" srcOrd="0" destOrd="0" parTransId="{453847FC-4E4D-4BD9-92A2-3C1BB638B261}" sibTransId="{8557CDD4-A734-4C35-84B4-13DF760F310C}"/>
    <dgm:cxn modelId="{D0D8442C-A958-4AD1-B16D-79FC10F6658C}" srcId="{4A08EE96-5FD1-40A7-8EB1-791977C38F8B}" destId="{30DFD06E-3B4C-4A98-91A0-E81A2EE74DEC}" srcOrd="0" destOrd="0" parTransId="{5600B6DF-71DA-4C9C-895F-E8B197031078}" sibTransId="{8E67FAFA-8E1B-428F-844B-D6343355A983}"/>
    <dgm:cxn modelId="{33B9B72F-3FC4-4CAE-A64F-361C007800EC}" srcId="{1447737E-B84B-415F-A0C4-F802037F8687}" destId="{CB86C20A-DC0B-4E9F-A38C-BC37B553AAA6}" srcOrd="1" destOrd="0" parTransId="{457FA79E-1C50-4FFA-841B-0D14C7DF0AAF}" sibTransId="{3A43B364-B2E9-4ED6-A4A2-D87F9C7BB218}"/>
    <dgm:cxn modelId="{649B6431-960A-492D-BF79-5566F55099F2}" srcId="{1447737E-B84B-415F-A0C4-F802037F8687}" destId="{6A63CF01-69D7-4664-8636-6BCF4E17B87E}" srcOrd="4" destOrd="0" parTransId="{41F491B3-BBDF-41C3-BE8F-0767D67A17CD}" sibTransId="{114485BB-F231-4D20-8207-A52DE8CE8BF6}"/>
    <dgm:cxn modelId="{D4544939-D49F-41F7-ABB1-C0633831A95C}" type="presOf" srcId="{FF1625A7-A45E-40F1-8959-ECB3B66EFE91}" destId="{B09925A1-0445-4E85-8D8A-769E707D748C}" srcOrd="0" destOrd="4" presId="urn:microsoft.com/office/officeart/2005/8/layout/list1"/>
    <dgm:cxn modelId="{E402B75F-1E19-4038-9728-5DD90E02F275}" type="presOf" srcId="{4164BC29-BAC0-4D8E-9921-D4D5386A6471}" destId="{469A179A-87EC-4296-8B0B-E69EE27E2A74}" srcOrd="1" destOrd="0" presId="urn:microsoft.com/office/officeart/2005/8/layout/list1"/>
    <dgm:cxn modelId="{F913FC45-67C8-483F-A43F-43169DE50153}" type="presOf" srcId="{06F50B98-38CF-421C-855C-C7D89B2BF0DE}" destId="{A1F3087E-939D-4D45-89A6-C1526DDC0F9B}" srcOrd="0" destOrd="1" presId="urn:microsoft.com/office/officeart/2005/8/layout/list1"/>
    <dgm:cxn modelId="{E7B4BE4C-40FC-43D3-A30D-F9D4DC13477E}" type="presOf" srcId="{323B142F-650B-4A32-B17D-202EA328DF0A}" destId="{0134516B-3F25-4CD2-898C-FE3388944C3A}" srcOrd="0" destOrd="1" presId="urn:microsoft.com/office/officeart/2005/8/layout/list1"/>
    <dgm:cxn modelId="{3A118C56-FED3-434E-B753-0EF10FCCEA9D}" type="presOf" srcId="{D299FE05-2007-416C-9DE3-7CE67F92BD40}" destId="{0134516B-3F25-4CD2-898C-FE3388944C3A}" srcOrd="0" destOrd="0" presId="urn:microsoft.com/office/officeart/2005/8/layout/list1"/>
    <dgm:cxn modelId="{2841CD57-155B-4789-B760-AE25E68A43C3}" srcId="{4164BC29-BAC0-4D8E-9921-D4D5386A6471}" destId="{4A08EE96-5FD1-40A7-8EB1-791977C38F8B}" srcOrd="0" destOrd="0" parTransId="{C2FABC49-6C79-4741-A4CE-9056FCAAA306}" sibTransId="{0C8A54A4-5EE1-48BD-B4AE-A4A20EA85ADE}"/>
    <dgm:cxn modelId="{6187B178-35DC-4BD5-8B3A-98F7154C929F}" type="presOf" srcId="{EAD0312B-A508-4E65-A96F-8F33373D3CA0}" destId="{B09925A1-0445-4E85-8D8A-769E707D748C}" srcOrd="0" destOrd="3" presId="urn:microsoft.com/office/officeart/2005/8/layout/list1"/>
    <dgm:cxn modelId="{E1A0EB78-D2A5-4AC6-A9D1-FA1FD3860C93}" type="presOf" srcId="{CB86C20A-DC0B-4E9F-A38C-BC37B553AAA6}" destId="{FC97269B-03CB-4407-851B-D8AA068C7EB8}" srcOrd="1" destOrd="0" presId="urn:microsoft.com/office/officeart/2005/8/layout/list1"/>
    <dgm:cxn modelId="{6B0A9E7B-53F3-4283-920F-D5C653CB1097}" type="presOf" srcId="{1447737E-B84B-415F-A0C4-F802037F8687}" destId="{6BFB249C-CED0-470E-818A-AA3F9EE15D9A}" srcOrd="0" destOrd="0" presId="urn:microsoft.com/office/officeart/2005/8/layout/list1"/>
    <dgm:cxn modelId="{63CF6381-94B2-4B34-A231-4C991E12FED0}" type="presOf" srcId="{1182430D-38BA-4BD8-9D5B-9CC056E015A1}" destId="{0D472A19-5464-4A2A-8C27-AC8DFC5F2FE9}" srcOrd="1" destOrd="0" presId="urn:microsoft.com/office/officeart/2005/8/layout/list1"/>
    <dgm:cxn modelId="{245DC089-F04D-4FC5-BB3C-DE000D9F5D2D}" type="presOf" srcId="{FB2975F7-D2B2-4EDD-A4FD-F5FC33FE9C5A}" destId="{A1F3087E-939D-4D45-89A6-C1526DDC0F9B}" srcOrd="0" destOrd="4" presId="urn:microsoft.com/office/officeart/2005/8/layout/list1"/>
    <dgm:cxn modelId="{2560088C-B9EA-4441-AB16-0303525D3816}" srcId="{1447737E-B84B-415F-A0C4-F802037F8687}" destId="{4164BC29-BAC0-4D8E-9921-D4D5386A6471}" srcOrd="3" destOrd="0" parTransId="{ADB7F2C1-FAEA-4861-AF8A-A9A631CEA4B0}" sibTransId="{9D40480C-4FE8-4DB1-8D35-7E8D06B3695D}"/>
    <dgm:cxn modelId="{16D4ED8C-BC5B-4D86-BE13-D8E139E270F1}" srcId="{CB86C20A-DC0B-4E9F-A38C-BC37B553AAA6}" destId="{EA47EC7B-4C28-4CD8-91D8-AE4F28E846E2}" srcOrd="0" destOrd="0" parTransId="{914196DB-3E50-40CA-AC21-8FF1A2012677}" sibTransId="{8ECF1F02-97D0-4B45-AE15-B240BB95FCE5}"/>
    <dgm:cxn modelId="{26B6298D-5953-4301-8F47-99FF1DB80629}" type="presOf" srcId="{4A08EE96-5FD1-40A7-8EB1-791977C38F8B}" destId="{B09925A1-0445-4E85-8D8A-769E707D748C}" srcOrd="0" destOrd="0" presId="urn:microsoft.com/office/officeart/2005/8/layout/list1"/>
    <dgm:cxn modelId="{DFF30794-C4C9-4E09-954E-6DE130B984B2}" type="presOf" srcId="{646297F9-996D-495D-8509-9C2D290FBF39}" destId="{3575AC8E-8877-4EFB-9A48-0793804BCB45}" srcOrd="0" destOrd="1" presId="urn:microsoft.com/office/officeart/2005/8/layout/list1"/>
    <dgm:cxn modelId="{314166A7-7AAB-4A92-8087-27A63C3B30C6}" srcId="{1182430D-38BA-4BD8-9D5B-9CC056E015A1}" destId="{646297F9-996D-495D-8509-9C2D290FBF39}" srcOrd="1" destOrd="0" parTransId="{B990D46B-D5D1-4325-BF9B-EC7342CD66A4}" sibTransId="{E85E5BE4-F706-40A9-945B-F777FB0DD1FA}"/>
    <dgm:cxn modelId="{C9641EB8-BA00-4480-9F57-B1AC70B1CD60}" srcId="{1447737E-B84B-415F-A0C4-F802037F8687}" destId="{F63F3133-FCD5-427D-AAF4-C7B87FAEFE57}" srcOrd="0" destOrd="0" parTransId="{245D0E42-FC85-45F1-9D14-3DFF0CE2685D}" sibTransId="{DDAE2711-0B50-4AC9-B165-4B71E8BD7128}"/>
    <dgm:cxn modelId="{52EA9AC5-78A5-48CE-9F18-B958105AFD77}" srcId="{EA47EC7B-4C28-4CD8-91D8-AE4F28E846E2}" destId="{F2F32331-230F-44CA-8E8F-EF57877A4CFC}" srcOrd="1" destOrd="0" parTransId="{FBB47450-DFE3-4EA9-B529-2431FDA3A5BB}" sibTransId="{F63252F2-C0D2-480F-AD03-B747A0986449}"/>
    <dgm:cxn modelId="{ECED3BC9-A213-422E-A61F-0D2227DD4479}" type="presOf" srcId="{3757D9B0-4619-4C0B-81B5-713F35087846}" destId="{3575AC8E-8877-4EFB-9A48-0793804BCB45}" srcOrd="0" destOrd="0" presId="urn:microsoft.com/office/officeart/2005/8/layout/list1"/>
    <dgm:cxn modelId="{0F6A7CCB-7AE6-4F7D-895B-952A22679274}" type="presOf" srcId="{CB86C20A-DC0B-4E9F-A38C-BC37B553AAA6}" destId="{51187C9A-40CA-4B72-96F9-4633C212FDF1}" srcOrd="0" destOrd="0" presId="urn:microsoft.com/office/officeart/2005/8/layout/list1"/>
    <dgm:cxn modelId="{98418DCF-5170-4FBF-96D5-0FB25C48EF9D}" srcId="{1182430D-38BA-4BD8-9D5B-9CC056E015A1}" destId="{3757D9B0-4619-4C0B-81B5-713F35087846}" srcOrd="0" destOrd="0" parTransId="{BA502A1C-55A5-4CE4-A2F5-B5386470D252}" sibTransId="{CBABE237-7D00-44F9-A9F4-3FC7963C2CF1}"/>
    <dgm:cxn modelId="{0821CFD1-F35D-4D63-B325-A0B353D9A788}" type="presOf" srcId="{159BA104-E529-499C-9651-93667E28B1B5}" destId="{A1F3087E-939D-4D45-89A6-C1526DDC0F9B}" srcOrd="0" destOrd="3" presId="urn:microsoft.com/office/officeart/2005/8/layout/list1"/>
    <dgm:cxn modelId="{A3387DD6-7410-4049-A128-14021A5DE9FD}" srcId="{6A63CF01-69D7-4664-8636-6BCF4E17B87E}" destId="{D299FE05-2007-416C-9DE3-7CE67F92BD40}" srcOrd="0" destOrd="0" parTransId="{70FFBBC1-FABA-425E-9EB2-E48F2E84E81F}" sibTransId="{86B885BB-A937-466E-A575-CE384D5F6B8D}"/>
    <dgm:cxn modelId="{795DCCD7-B768-4D8A-BCB5-D0D50BFCF63C}" srcId="{CB86C20A-DC0B-4E9F-A38C-BC37B553AAA6}" destId="{159BA104-E529-499C-9651-93667E28B1B5}" srcOrd="1" destOrd="0" parTransId="{83B8B0F4-1179-46D2-BA19-2F8F76C9BEE8}" sibTransId="{CA7D0FCB-0E1B-43C4-9E78-E80F10CA03B8}"/>
    <dgm:cxn modelId="{EC8481E4-5D75-492C-BA4C-05F6FADF1E59}" type="presOf" srcId="{1809F8FC-8FA0-4451-98C7-DB056F522DDA}" destId="{B09925A1-0445-4E85-8D8A-769E707D748C}" srcOrd="0" destOrd="2" presId="urn:microsoft.com/office/officeart/2005/8/layout/list1"/>
    <dgm:cxn modelId="{2EF5D7E5-4BE2-437A-B4F2-E24EB3B02B07}" type="presOf" srcId="{F63F3133-FCD5-427D-AAF4-C7B87FAEFE57}" destId="{B140F5D5-F4A6-478A-98CF-C85395572386}" srcOrd="0" destOrd="0" presId="urn:microsoft.com/office/officeart/2005/8/layout/list1"/>
    <dgm:cxn modelId="{E956E5F0-96BA-4603-B7C7-D82C2641C117}" srcId="{4164BC29-BAC0-4D8E-9921-D4D5386A6471}" destId="{FF1625A7-A45E-40F1-8959-ECB3B66EFE91}" srcOrd="2" destOrd="0" parTransId="{90DA41D4-2B92-4649-9629-3353436C69CB}" sibTransId="{E77115CC-63AA-48E0-BE45-641037B3971B}"/>
    <dgm:cxn modelId="{223D1BF6-6295-48EC-B9FF-BD40EEAD5174}" type="presOf" srcId="{EA47EC7B-4C28-4CD8-91D8-AE4F28E846E2}" destId="{A1F3087E-939D-4D45-89A6-C1526DDC0F9B}" srcOrd="0" destOrd="0" presId="urn:microsoft.com/office/officeart/2005/8/layout/list1"/>
    <dgm:cxn modelId="{40B967FF-62BB-459F-8A89-C72E17314C06}" type="presOf" srcId="{4164BC29-BAC0-4D8E-9921-D4D5386A6471}" destId="{A6FD24C6-1D20-4CA7-9D71-7A056E3E9160}" srcOrd="0" destOrd="0" presId="urn:microsoft.com/office/officeart/2005/8/layout/list1"/>
    <dgm:cxn modelId="{C74C96AB-3DA6-4E31-9109-F53E4FB05DF2}" type="presParOf" srcId="{6BFB249C-CED0-470E-818A-AA3F9EE15D9A}" destId="{8B1FC5DE-10D8-49BF-8FA6-190AF1BD0BCD}" srcOrd="0" destOrd="0" presId="urn:microsoft.com/office/officeart/2005/8/layout/list1"/>
    <dgm:cxn modelId="{D9E493ED-EDAA-41B0-BD16-B461823646C6}" type="presParOf" srcId="{8B1FC5DE-10D8-49BF-8FA6-190AF1BD0BCD}" destId="{B140F5D5-F4A6-478A-98CF-C85395572386}" srcOrd="0" destOrd="0" presId="urn:microsoft.com/office/officeart/2005/8/layout/list1"/>
    <dgm:cxn modelId="{0621DEAF-F81C-497D-933A-066378E799C2}" type="presParOf" srcId="{8B1FC5DE-10D8-49BF-8FA6-190AF1BD0BCD}" destId="{24EF98FA-9D26-4982-8A46-71AB209BF000}" srcOrd="1" destOrd="0" presId="urn:microsoft.com/office/officeart/2005/8/layout/list1"/>
    <dgm:cxn modelId="{B6BAAAA9-1AA4-4815-9355-D6EEEF72FF1A}" type="presParOf" srcId="{6BFB249C-CED0-470E-818A-AA3F9EE15D9A}" destId="{1041CDFF-5AFB-456B-B18D-722362737513}" srcOrd="1" destOrd="0" presId="urn:microsoft.com/office/officeart/2005/8/layout/list1"/>
    <dgm:cxn modelId="{8DB4BC0D-3CE4-43D3-9271-41B9019852DC}" type="presParOf" srcId="{6BFB249C-CED0-470E-818A-AA3F9EE15D9A}" destId="{BC397295-5229-405C-9AEC-80ED46229BF6}" srcOrd="2" destOrd="0" presId="urn:microsoft.com/office/officeart/2005/8/layout/list1"/>
    <dgm:cxn modelId="{0C49E8B5-5E51-4B77-B613-C670E24E9DC9}" type="presParOf" srcId="{6BFB249C-CED0-470E-818A-AA3F9EE15D9A}" destId="{0E0328BC-A6FF-4C70-B04B-5CAC6F7FCCC1}" srcOrd="3" destOrd="0" presId="urn:microsoft.com/office/officeart/2005/8/layout/list1"/>
    <dgm:cxn modelId="{7AAB70A7-5F11-4180-8D00-B7A72A954A32}" type="presParOf" srcId="{6BFB249C-CED0-470E-818A-AA3F9EE15D9A}" destId="{CF26EC48-ED5F-4E0F-8989-D0AF81970D23}" srcOrd="4" destOrd="0" presId="urn:microsoft.com/office/officeart/2005/8/layout/list1"/>
    <dgm:cxn modelId="{015CE85B-B6D4-40C3-BF9E-C3C93E9EA9EA}" type="presParOf" srcId="{CF26EC48-ED5F-4E0F-8989-D0AF81970D23}" destId="{51187C9A-40CA-4B72-96F9-4633C212FDF1}" srcOrd="0" destOrd="0" presId="urn:microsoft.com/office/officeart/2005/8/layout/list1"/>
    <dgm:cxn modelId="{53688E38-F9BB-4B5F-9CF1-ABC953D48C36}" type="presParOf" srcId="{CF26EC48-ED5F-4E0F-8989-D0AF81970D23}" destId="{FC97269B-03CB-4407-851B-D8AA068C7EB8}" srcOrd="1" destOrd="0" presId="urn:microsoft.com/office/officeart/2005/8/layout/list1"/>
    <dgm:cxn modelId="{D27905DB-2731-407F-9F87-94C8563EEA17}" type="presParOf" srcId="{6BFB249C-CED0-470E-818A-AA3F9EE15D9A}" destId="{058DC026-302E-493E-A466-AF587D68B3BA}" srcOrd="5" destOrd="0" presId="urn:microsoft.com/office/officeart/2005/8/layout/list1"/>
    <dgm:cxn modelId="{07BF6E5A-9E5A-416B-B23B-4227C5CDBEEF}" type="presParOf" srcId="{6BFB249C-CED0-470E-818A-AA3F9EE15D9A}" destId="{A1F3087E-939D-4D45-89A6-C1526DDC0F9B}" srcOrd="6" destOrd="0" presId="urn:microsoft.com/office/officeart/2005/8/layout/list1"/>
    <dgm:cxn modelId="{3BA6821F-7BE1-428C-8EC7-B97550438D7B}" type="presParOf" srcId="{6BFB249C-CED0-470E-818A-AA3F9EE15D9A}" destId="{A3447540-BFBB-48F6-B353-A8E40B4440BD}" srcOrd="7" destOrd="0" presId="urn:microsoft.com/office/officeart/2005/8/layout/list1"/>
    <dgm:cxn modelId="{B5C907DC-0F38-4430-81E4-8A5519C6EB6B}" type="presParOf" srcId="{6BFB249C-CED0-470E-818A-AA3F9EE15D9A}" destId="{B845F1E9-1600-4583-93F1-5831987F991E}" srcOrd="8" destOrd="0" presId="urn:microsoft.com/office/officeart/2005/8/layout/list1"/>
    <dgm:cxn modelId="{5F3F4258-24A8-46C2-ABE6-4ED0677FE669}" type="presParOf" srcId="{B845F1E9-1600-4583-93F1-5831987F991E}" destId="{42B590EC-C777-4D2D-980D-EDCDE5451EC0}" srcOrd="0" destOrd="0" presId="urn:microsoft.com/office/officeart/2005/8/layout/list1"/>
    <dgm:cxn modelId="{F1B01A19-7175-4DCF-8DAA-B56E7AAA4E11}" type="presParOf" srcId="{B845F1E9-1600-4583-93F1-5831987F991E}" destId="{0D472A19-5464-4A2A-8C27-AC8DFC5F2FE9}" srcOrd="1" destOrd="0" presId="urn:microsoft.com/office/officeart/2005/8/layout/list1"/>
    <dgm:cxn modelId="{25783300-BEA9-457F-A15D-2764A2E83B5C}" type="presParOf" srcId="{6BFB249C-CED0-470E-818A-AA3F9EE15D9A}" destId="{8FDB22D0-828E-4E78-9740-2A2A91185552}" srcOrd="9" destOrd="0" presId="urn:microsoft.com/office/officeart/2005/8/layout/list1"/>
    <dgm:cxn modelId="{7C70BDAD-C871-4951-BB8E-C3C7CF323AD4}" type="presParOf" srcId="{6BFB249C-CED0-470E-818A-AA3F9EE15D9A}" destId="{3575AC8E-8877-4EFB-9A48-0793804BCB45}" srcOrd="10" destOrd="0" presId="urn:microsoft.com/office/officeart/2005/8/layout/list1"/>
    <dgm:cxn modelId="{725B7F61-E34D-4211-9734-7D361D90260E}" type="presParOf" srcId="{6BFB249C-CED0-470E-818A-AA3F9EE15D9A}" destId="{74727CC0-C5BA-4200-85F4-6E1106252109}" srcOrd="11" destOrd="0" presId="urn:microsoft.com/office/officeart/2005/8/layout/list1"/>
    <dgm:cxn modelId="{B4CFDC82-8AB2-420E-ABD3-639F746105F0}" type="presParOf" srcId="{6BFB249C-CED0-470E-818A-AA3F9EE15D9A}" destId="{DF20C0DB-6AF2-4FFE-AF85-180EC8371430}" srcOrd="12" destOrd="0" presId="urn:microsoft.com/office/officeart/2005/8/layout/list1"/>
    <dgm:cxn modelId="{8D7E5DDE-F908-4F28-A18B-E028F3EA0F7C}" type="presParOf" srcId="{DF20C0DB-6AF2-4FFE-AF85-180EC8371430}" destId="{A6FD24C6-1D20-4CA7-9D71-7A056E3E9160}" srcOrd="0" destOrd="0" presId="urn:microsoft.com/office/officeart/2005/8/layout/list1"/>
    <dgm:cxn modelId="{CD6DD2FA-5661-49D6-88C3-D1A1460A5B51}" type="presParOf" srcId="{DF20C0DB-6AF2-4FFE-AF85-180EC8371430}" destId="{469A179A-87EC-4296-8B0B-E69EE27E2A74}" srcOrd="1" destOrd="0" presId="urn:microsoft.com/office/officeart/2005/8/layout/list1"/>
    <dgm:cxn modelId="{0C92A04B-5A0F-4575-B969-ACBED101A294}" type="presParOf" srcId="{6BFB249C-CED0-470E-818A-AA3F9EE15D9A}" destId="{34319AEE-C0AF-48FD-94E3-87D7A41A48D6}" srcOrd="13" destOrd="0" presId="urn:microsoft.com/office/officeart/2005/8/layout/list1"/>
    <dgm:cxn modelId="{E83CF081-655E-4111-88E8-E8B7E08090BA}" type="presParOf" srcId="{6BFB249C-CED0-470E-818A-AA3F9EE15D9A}" destId="{B09925A1-0445-4E85-8D8A-769E707D748C}" srcOrd="14" destOrd="0" presId="urn:microsoft.com/office/officeart/2005/8/layout/list1"/>
    <dgm:cxn modelId="{7120B856-9583-4EC7-B6AF-EAE592BE07E7}" type="presParOf" srcId="{6BFB249C-CED0-470E-818A-AA3F9EE15D9A}" destId="{3FA5411F-61BD-4C3A-BB69-E8668999DF10}" srcOrd="15" destOrd="0" presId="urn:microsoft.com/office/officeart/2005/8/layout/list1"/>
    <dgm:cxn modelId="{2E8BAA47-0FF4-4EE1-B849-1410D5C4D36E}" type="presParOf" srcId="{6BFB249C-CED0-470E-818A-AA3F9EE15D9A}" destId="{BDC30EC8-FB71-4304-A5F5-13B98931DE9E}" srcOrd="16" destOrd="0" presId="urn:microsoft.com/office/officeart/2005/8/layout/list1"/>
    <dgm:cxn modelId="{C1C06E09-062F-45E8-B173-DA7B327812EB}" type="presParOf" srcId="{BDC30EC8-FB71-4304-A5F5-13B98931DE9E}" destId="{87288620-27A1-43FE-85BE-47F64BEE3620}" srcOrd="0" destOrd="0" presId="urn:microsoft.com/office/officeart/2005/8/layout/list1"/>
    <dgm:cxn modelId="{68B60D30-790F-4765-9DED-16D9C329AB17}" type="presParOf" srcId="{BDC30EC8-FB71-4304-A5F5-13B98931DE9E}" destId="{8EFB0617-8849-4A43-A9CC-4AF8E0BCA037}" srcOrd="1" destOrd="0" presId="urn:microsoft.com/office/officeart/2005/8/layout/list1"/>
    <dgm:cxn modelId="{3E00ABED-D7BA-436C-86E5-CA7F79203E5C}" type="presParOf" srcId="{6BFB249C-CED0-470E-818A-AA3F9EE15D9A}" destId="{73DCB29C-5E17-4B38-860D-4AA6B3B9C8A2}" srcOrd="17" destOrd="0" presId="urn:microsoft.com/office/officeart/2005/8/layout/list1"/>
    <dgm:cxn modelId="{67CD1EF1-04A4-4ECF-9A2F-BBABDE66782E}" type="presParOf" srcId="{6BFB249C-CED0-470E-818A-AA3F9EE15D9A}" destId="{0134516B-3F25-4CD2-898C-FE3388944C3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4677B-8601-469F-A5A0-A9AD3272E8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FBB8B98-C5B2-41F6-A8DF-78C00EF73EC8}">
      <dgm:prSet custT="1"/>
      <dgm:spPr/>
      <dgm:t>
        <a:bodyPr/>
        <a:lstStyle/>
        <a:p>
          <a:r>
            <a:rPr lang="en-US" sz="1400" b="1" dirty="0"/>
            <a:t>HHSC’s template has the same Cost Category buckets for all provider types:</a:t>
          </a:r>
        </a:p>
      </dgm:t>
    </dgm:pt>
    <dgm:pt modelId="{166E3CEF-C795-40A9-B572-6C6F298EA1EB}" type="parTrans" cxnId="{CC8CA7BF-F722-4856-8FC0-D378818D62ED}">
      <dgm:prSet/>
      <dgm:spPr/>
      <dgm:t>
        <a:bodyPr/>
        <a:lstStyle/>
        <a:p>
          <a:endParaRPr lang="en-US" sz="1400"/>
        </a:p>
      </dgm:t>
    </dgm:pt>
    <dgm:pt modelId="{D5CFA802-D083-4CEE-9BF1-9DCBFC4AC07C}" type="sibTrans" cxnId="{CC8CA7BF-F722-4856-8FC0-D378818D62ED}">
      <dgm:prSet/>
      <dgm:spPr/>
      <dgm:t>
        <a:bodyPr/>
        <a:lstStyle/>
        <a:p>
          <a:endParaRPr lang="en-US" sz="1400"/>
        </a:p>
      </dgm:t>
    </dgm:pt>
    <dgm:pt modelId="{3873CF6C-51A5-40EB-8AAA-010CBEC5AE23}">
      <dgm:prSet custT="1"/>
      <dgm:spPr/>
      <dgm:t>
        <a:bodyPr/>
        <a:lstStyle/>
        <a:p>
          <a:r>
            <a:rPr lang="en-US" sz="1400" dirty="0"/>
            <a:t>Personnel</a:t>
          </a:r>
        </a:p>
      </dgm:t>
    </dgm:pt>
    <dgm:pt modelId="{165DD22B-73C1-4340-B000-07DE6E7A6C09}" type="parTrans" cxnId="{14D48B2E-FC8E-487A-AF38-B0919BA66D3A}">
      <dgm:prSet/>
      <dgm:spPr/>
      <dgm:t>
        <a:bodyPr/>
        <a:lstStyle/>
        <a:p>
          <a:endParaRPr lang="en-US" sz="1400"/>
        </a:p>
      </dgm:t>
    </dgm:pt>
    <dgm:pt modelId="{01ADE343-E0F1-4631-817C-885D72893D4B}" type="sibTrans" cxnId="{14D48B2E-FC8E-487A-AF38-B0919BA66D3A}">
      <dgm:prSet/>
      <dgm:spPr/>
      <dgm:t>
        <a:bodyPr/>
        <a:lstStyle/>
        <a:p>
          <a:endParaRPr lang="en-US" sz="1400"/>
        </a:p>
      </dgm:t>
    </dgm:pt>
    <dgm:pt modelId="{1203F162-C320-4935-AE8E-6649A69A7228}">
      <dgm:prSet custT="1"/>
      <dgm:spPr/>
      <dgm:t>
        <a:bodyPr/>
        <a:lstStyle/>
        <a:p>
          <a:r>
            <a:rPr lang="en-US" sz="1400"/>
            <a:t>Training &amp; Education</a:t>
          </a:r>
        </a:p>
      </dgm:t>
    </dgm:pt>
    <dgm:pt modelId="{3F562D54-5F7D-459B-9331-094C559B2271}" type="parTrans" cxnId="{C04E2FCB-9DFA-4CA5-BE40-20D0F4DD9256}">
      <dgm:prSet/>
      <dgm:spPr/>
      <dgm:t>
        <a:bodyPr/>
        <a:lstStyle/>
        <a:p>
          <a:endParaRPr lang="en-US" sz="1400"/>
        </a:p>
      </dgm:t>
    </dgm:pt>
    <dgm:pt modelId="{FBD554DE-1C12-4627-93FB-1D27E6F20B61}" type="sibTrans" cxnId="{C04E2FCB-9DFA-4CA5-BE40-20D0F4DD9256}">
      <dgm:prSet/>
      <dgm:spPr/>
      <dgm:t>
        <a:bodyPr/>
        <a:lstStyle/>
        <a:p>
          <a:endParaRPr lang="en-US" sz="1400"/>
        </a:p>
      </dgm:t>
    </dgm:pt>
    <dgm:pt modelId="{D5D3725F-A809-43B1-B3E9-B5B1C9F7F7B1}">
      <dgm:prSet custT="1"/>
      <dgm:spPr/>
      <dgm:t>
        <a:bodyPr/>
        <a:lstStyle/>
        <a:p>
          <a:r>
            <a:rPr lang="en-US" sz="1400"/>
            <a:t>Office Operations</a:t>
          </a:r>
        </a:p>
      </dgm:t>
    </dgm:pt>
    <dgm:pt modelId="{C09F7406-DBBE-48AD-B2F0-5C629B1AD7B6}" type="parTrans" cxnId="{FB4B614A-F779-48A7-93C9-CA6510A2C0A3}">
      <dgm:prSet/>
      <dgm:spPr/>
      <dgm:t>
        <a:bodyPr/>
        <a:lstStyle/>
        <a:p>
          <a:endParaRPr lang="en-US" sz="1400"/>
        </a:p>
      </dgm:t>
    </dgm:pt>
    <dgm:pt modelId="{5C81915A-AC08-493D-94C9-CBB43D2B4CB8}" type="sibTrans" cxnId="{FB4B614A-F779-48A7-93C9-CA6510A2C0A3}">
      <dgm:prSet/>
      <dgm:spPr/>
      <dgm:t>
        <a:bodyPr/>
        <a:lstStyle/>
        <a:p>
          <a:endParaRPr lang="en-US" sz="1400"/>
        </a:p>
      </dgm:t>
    </dgm:pt>
    <dgm:pt modelId="{58714313-67F6-40AD-A3E1-54AADE92A713}">
      <dgm:prSet custT="1"/>
      <dgm:spPr/>
      <dgm:t>
        <a:bodyPr/>
        <a:lstStyle/>
        <a:p>
          <a:r>
            <a:rPr lang="en-US" sz="1400"/>
            <a:t>Technology</a:t>
          </a:r>
        </a:p>
      </dgm:t>
    </dgm:pt>
    <dgm:pt modelId="{8AFECFCA-41DB-428A-9803-DD59C6669E4E}" type="parTrans" cxnId="{5B4A32A9-BBB4-4FB0-90C4-D9D574953340}">
      <dgm:prSet/>
      <dgm:spPr/>
      <dgm:t>
        <a:bodyPr/>
        <a:lstStyle/>
        <a:p>
          <a:endParaRPr lang="en-US" sz="1400"/>
        </a:p>
      </dgm:t>
    </dgm:pt>
    <dgm:pt modelId="{12DA5DA7-A16F-4EA7-A27D-CAC2B22C6787}" type="sibTrans" cxnId="{5B4A32A9-BBB4-4FB0-90C4-D9D574953340}">
      <dgm:prSet/>
      <dgm:spPr/>
      <dgm:t>
        <a:bodyPr/>
        <a:lstStyle/>
        <a:p>
          <a:endParaRPr lang="en-US" sz="1400"/>
        </a:p>
      </dgm:t>
    </dgm:pt>
    <dgm:pt modelId="{CFA50E77-2071-46EE-8E19-A9F535DC35C8}">
      <dgm:prSet custT="1"/>
      <dgm:spPr/>
      <dgm:t>
        <a:bodyPr/>
        <a:lstStyle/>
        <a:p>
          <a:r>
            <a:rPr lang="en-US" sz="1400"/>
            <a:t>Facility</a:t>
          </a:r>
        </a:p>
      </dgm:t>
    </dgm:pt>
    <dgm:pt modelId="{65256A98-0D87-48E6-B9F3-148E8A8F3335}" type="parTrans" cxnId="{1C342A5F-1F39-483D-8D30-07D5C058F17A}">
      <dgm:prSet/>
      <dgm:spPr/>
      <dgm:t>
        <a:bodyPr/>
        <a:lstStyle/>
        <a:p>
          <a:endParaRPr lang="en-US" sz="1400"/>
        </a:p>
      </dgm:t>
    </dgm:pt>
    <dgm:pt modelId="{4B8486E0-7629-4324-984C-60D279F24283}" type="sibTrans" cxnId="{1C342A5F-1F39-483D-8D30-07D5C058F17A}">
      <dgm:prSet/>
      <dgm:spPr/>
      <dgm:t>
        <a:bodyPr/>
        <a:lstStyle/>
        <a:p>
          <a:endParaRPr lang="en-US" sz="1400"/>
        </a:p>
      </dgm:t>
    </dgm:pt>
    <dgm:pt modelId="{3BEA237B-8210-40ED-9D24-3190F4C311E5}">
      <dgm:prSet custT="1"/>
      <dgm:spPr/>
      <dgm:t>
        <a:bodyPr/>
        <a:lstStyle/>
        <a:p>
          <a:r>
            <a:rPr lang="en-US" sz="1400" dirty="0"/>
            <a:t>Equipment</a:t>
          </a:r>
        </a:p>
      </dgm:t>
    </dgm:pt>
    <dgm:pt modelId="{E3E1CE90-AD54-444F-8BC0-AFFD827BA9FC}" type="parTrans" cxnId="{E3A98590-ED27-4CC6-949D-F0E8E3821E8E}">
      <dgm:prSet/>
      <dgm:spPr/>
      <dgm:t>
        <a:bodyPr/>
        <a:lstStyle/>
        <a:p>
          <a:endParaRPr lang="en-US" sz="1400"/>
        </a:p>
      </dgm:t>
    </dgm:pt>
    <dgm:pt modelId="{6C5A8566-9709-47DB-B3FF-10B833D0C790}" type="sibTrans" cxnId="{E3A98590-ED27-4CC6-949D-F0E8E3821E8E}">
      <dgm:prSet/>
      <dgm:spPr/>
      <dgm:t>
        <a:bodyPr/>
        <a:lstStyle/>
        <a:p>
          <a:endParaRPr lang="en-US" sz="1400"/>
        </a:p>
      </dgm:t>
    </dgm:pt>
    <dgm:pt modelId="{58F6851D-A321-4622-974E-A5DE2B40D7D3}">
      <dgm:prSet custT="1"/>
      <dgm:spPr/>
      <dgm:t>
        <a:bodyPr/>
        <a:lstStyle/>
        <a:p>
          <a:r>
            <a:rPr lang="en-US" sz="1400"/>
            <a:t>Construction/Renovation</a:t>
          </a:r>
        </a:p>
      </dgm:t>
    </dgm:pt>
    <dgm:pt modelId="{64CAEC22-3FB2-4940-8ED1-7C022F894DA9}" type="parTrans" cxnId="{69B0E9D6-B6E7-4ECA-AF8A-60BB0DE1C5F0}">
      <dgm:prSet/>
      <dgm:spPr/>
      <dgm:t>
        <a:bodyPr/>
        <a:lstStyle/>
        <a:p>
          <a:endParaRPr lang="en-US" sz="1400"/>
        </a:p>
      </dgm:t>
    </dgm:pt>
    <dgm:pt modelId="{B58B787C-3531-4BB3-9AAA-BA2D6ED16EA7}" type="sibTrans" cxnId="{69B0E9D6-B6E7-4ECA-AF8A-60BB0DE1C5F0}">
      <dgm:prSet/>
      <dgm:spPr/>
      <dgm:t>
        <a:bodyPr/>
        <a:lstStyle/>
        <a:p>
          <a:endParaRPr lang="en-US" sz="1400"/>
        </a:p>
      </dgm:t>
    </dgm:pt>
    <dgm:pt modelId="{19A5A116-9100-4097-A51C-7B56192D9645}">
      <dgm:prSet custT="1"/>
      <dgm:spPr/>
      <dgm:t>
        <a:bodyPr/>
        <a:lstStyle/>
        <a:p>
          <a:r>
            <a:rPr lang="en-US" sz="1400"/>
            <a:t>Other</a:t>
          </a:r>
        </a:p>
      </dgm:t>
    </dgm:pt>
    <dgm:pt modelId="{888C4B24-AF1B-4368-B09A-0B39A79E2CE0}" type="parTrans" cxnId="{8554F5BA-8C1C-4D75-828F-15CD0FDFC4C8}">
      <dgm:prSet/>
      <dgm:spPr/>
      <dgm:t>
        <a:bodyPr/>
        <a:lstStyle/>
        <a:p>
          <a:endParaRPr lang="en-US" sz="1400"/>
        </a:p>
      </dgm:t>
    </dgm:pt>
    <dgm:pt modelId="{E628864C-7E13-400E-95A8-542D104413F6}" type="sibTrans" cxnId="{8554F5BA-8C1C-4D75-828F-15CD0FDFC4C8}">
      <dgm:prSet/>
      <dgm:spPr/>
      <dgm:t>
        <a:bodyPr/>
        <a:lstStyle/>
        <a:p>
          <a:endParaRPr lang="en-US" sz="1400"/>
        </a:p>
      </dgm:t>
    </dgm:pt>
    <dgm:pt modelId="{C8EECA15-7740-4C3C-B3B3-D1BDD62EB679}" type="pres">
      <dgm:prSet presAssocID="{BF44677B-8601-469F-A5A0-A9AD3272E8EE}" presName="vert0" presStyleCnt="0">
        <dgm:presLayoutVars>
          <dgm:dir/>
          <dgm:animOne val="branch"/>
          <dgm:animLvl val="lvl"/>
        </dgm:presLayoutVars>
      </dgm:prSet>
      <dgm:spPr/>
    </dgm:pt>
    <dgm:pt modelId="{FF1266BA-350D-4FD9-85A2-84A859CA06B2}" type="pres">
      <dgm:prSet presAssocID="{4FBB8B98-C5B2-41F6-A8DF-78C00EF73EC8}" presName="thickLine" presStyleLbl="alignNode1" presStyleIdx="0" presStyleCnt="1"/>
      <dgm:spPr/>
    </dgm:pt>
    <dgm:pt modelId="{AE70F3AA-CC24-42D1-99A5-E5D4D7B2CC1B}" type="pres">
      <dgm:prSet presAssocID="{4FBB8B98-C5B2-41F6-A8DF-78C00EF73EC8}" presName="horz1" presStyleCnt="0"/>
      <dgm:spPr/>
    </dgm:pt>
    <dgm:pt modelId="{8AACF0FA-FCF1-4C94-BD86-239C726E683F}" type="pres">
      <dgm:prSet presAssocID="{4FBB8B98-C5B2-41F6-A8DF-78C00EF73EC8}" presName="tx1" presStyleLbl="revTx" presStyleIdx="0" presStyleCnt="9" custScaleX="98965"/>
      <dgm:spPr/>
    </dgm:pt>
    <dgm:pt modelId="{A9C2375C-4F50-4E19-B328-E9883DBE7594}" type="pres">
      <dgm:prSet presAssocID="{4FBB8B98-C5B2-41F6-A8DF-78C00EF73EC8}" presName="vert1" presStyleCnt="0"/>
      <dgm:spPr/>
    </dgm:pt>
    <dgm:pt modelId="{1A357519-9E3E-4EBA-A83E-2F204906E7F6}" type="pres">
      <dgm:prSet presAssocID="{3873CF6C-51A5-40EB-8AAA-010CBEC5AE23}" presName="vertSpace2a" presStyleCnt="0"/>
      <dgm:spPr/>
    </dgm:pt>
    <dgm:pt modelId="{8BC29B23-A796-4BA1-A4D3-38E363CAC35F}" type="pres">
      <dgm:prSet presAssocID="{3873CF6C-51A5-40EB-8AAA-010CBEC5AE23}" presName="horz2" presStyleCnt="0"/>
      <dgm:spPr/>
    </dgm:pt>
    <dgm:pt modelId="{CF6F01EC-4E78-4F9A-8664-7C0A124D911F}" type="pres">
      <dgm:prSet presAssocID="{3873CF6C-51A5-40EB-8AAA-010CBEC5AE23}" presName="horzSpace2" presStyleCnt="0"/>
      <dgm:spPr/>
    </dgm:pt>
    <dgm:pt modelId="{88F2D4C2-6716-4FCB-BA02-59DF5213E0F7}" type="pres">
      <dgm:prSet presAssocID="{3873CF6C-51A5-40EB-8AAA-010CBEC5AE23}" presName="tx2" presStyleLbl="revTx" presStyleIdx="1" presStyleCnt="9"/>
      <dgm:spPr/>
    </dgm:pt>
    <dgm:pt modelId="{AD2A8F32-A338-42B7-A448-B460949ACCB9}" type="pres">
      <dgm:prSet presAssocID="{3873CF6C-51A5-40EB-8AAA-010CBEC5AE23}" presName="vert2" presStyleCnt="0"/>
      <dgm:spPr/>
    </dgm:pt>
    <dgm:pt modelId="{40AB3A70-CEDE-4C52-BC7C-56B07288CA4F}" type="pres">
      <dgm:prSet presAssocID="{3873CF6C-51A5-40EB-8AAA-010CBEC5AE23}" presName="thinLine2b" presStyleLbl="callout" presStyleIdx="0" presStyleCnt="8"/>
      <dgm:spPr/>
    </dgm:pt>
    <dgm:pt modelId="{DC8904FE-2F8D-4DFB-988F-C1CECA671C43}" type="pres">
      <dgm:prSet presAssocID="{3873CF6C-51A5-40EB-8AAA-010CBEC5AE23}" presName="vertSpace2b" presStyleCnt="0"/>
      <dgm:spPr/>
    </dgm:pt>
    <dgm:pt modelId="{9DE7B19A-8824-49DE-A9FE-FF14387E71FE}" type="pres">
      <dgm:prSet presAssocID="{1203F162-C320-4935-AE8E-6649A69A7228}" presName="horz2" presStyleCnt="0"/>
      <dgm:spPr/>
    </dgm:pt>
    <dgm:pt modelId="{259874E3-2326-4B12-BDDD-15ECCAF96ADC}" type="pres">
      <dgm:prSet presAssocID="{1203F162-C320-4935-AE8E-6649A69A7228}" presName="horzSpace2" presStyleCnt="0"/>
      <dgm:spPr/>
    </dgm:pt>
    <dgm:pt modelId="{EDCDD78B-D0AE-4E7B-8A52-F64E89218F3C}" type="pres">
      <dgm:prSet presAssocID="{1203F162-C320-4935-AE8E-6649A69A7228}" presName="tx2" presStyleLbl="revTx" presStyleIdx="2" presStyleCnt="9"/>
      <dgm:spPr/>
    </dgm:pt>
    <dgm:pt modelId="{0C243FDD-50E8-4EDE-947A-0D675167D3BC}" type="pres">
      <dgm:prSet presAssocID="{1203F162-C320-4935-AE8E-6649A69A7228}" presName="vert2" presStyleCnt="0"/>
      <dgm:spPr/>
    </dgm:pt>
    <dgm:pt modelId="{2B60F7A9-5FD4-4C7C-A3E7-0170D2BA2CA0}" type="pres">
      <dgm:prSet presAssocID="{1203F162-C320-4935-AE8E-6649A69A7228}" presName="thinLine2b" presStyleLbl="callout" presStyleIdx="1" presStyleCnt="8"/>
      <dgm:spPr/>
    </dgm:pt>
    <dgm:pt modelId="{77520355-B113-4603-8B8D-8E339C5412F4}" type="pres">
      <dgm:prSet presAssocID="{1203F162-C320-4935-AE8E-6649A69A7228}" presName="vertSpace2b" presStyleCnt="0"/>
      <dgm:spPr/>
    </dgm:pt>
    <dgm:pt modelId="{6471E119-AC3A-4C1E-B160-446885E27ECA}" type="pres">
      <dgm:prSet presAssocID="{D5D3725F-A809-43B1-B3E9-B5B1C9F7F7B1}" presName="horz2" presStyleCnt="0"/>
      <dgm:spPr/>
    </dgm:pt>
    <dgm:pt modelId="{D24AB44E-968E-4E4F-A11D-9E84B4014FC8}" type="pres">
      <dgm:prSet presAssocID="{D5D3725F-A809-43B1-B3E9-B5B1C9F7F7B1}" presName="horzSpace2" presStyleCnt="0"/>
      <dgm:spPr/>
    </dgm:pt>
    <dgm:pt modelId="{5DB6091F-B6A0-4E98-906B-C54C4C350B90}" type="pres">
      <dgm:prSet presAssocID="{D5D3725F-A809-43B1-B3E9-B5B1C9F7F7B1}" presName="tx2" presStyleLbl="revTx" presStyleIdx="3" presStyleCnt="9"/>
      <dgm:spPr/>
    </dgm:pt>
    <dgm:pt modelId="{67C970B3-A6DA-47A9-A1F9-8D5D3BF57ADF}" type="pres">
      <dgm:prSet presAssocID="{D5D3725F-A809-43B1-B3E9-B5B1C9F7F7B1}" presName="vert2" presStyleCnt="0"/>
      <dgm:spPr/>
    </dgm:pt>
    <dgm:pt modelId="{B21B6D39-966C-4BB3-BC0B-901B89F401C3}" type="pres">
      <dgm:prSet presAssocID="{D5D3725F-A809-43B1-B3E9-B5B1C9F7F7B1}" presName="thinLine2b" presStyleLbl="callout" presStyleIdx="2" presStyleCnt="8"/>
      <dgm:spPr/>
    </dgm:pt>
    <dgm:pt modelId="{79D2DB01-6286-4483-B99F-E4E55F6D3877}" type="pres">
      <dgm:prSet presAssocID="{D5D3725F-A809-43B1-B3E9-B5B1C9F7F7B1}" presName="vertSpace2b" presStyleCnt="0"/>
      <dgm:spPr/>
    </dgm:pt>
    <dgm:pt modelId="{40F663F7-A1A8-4607-8BC6-FD7BD7D28FA9}" type="pres">
      <dgm:prSet presAssocID="{58714313-67F6-40AD-A3E1-54AADE92A713}" presName="horz2" presStyleCnt="0"/>
      <dgm:spPr/>
    </dgm:pt>
    <dgm:pt modelId="{AC35C144-DF4F-4D3B-BDF8-45343A726A67}" type="pres">
      <dgm:prSet presAssocID="{58714313-67F6-40AD-A3E1-54AADE92A713}" presName="horzSpace2" presStyleCnt="0"/>
      <dgm:spPr/>
    </dgm:pt>
    <dgm:pt modelId="{901FE10A-DAD0-4605-A314-392496114139}" type="pres">
      <dgm:prSet presAssocID="{58714313-67F6-40AD-A3E1-54AADE92A713}" presName="tx2" presStyleLbl="revTx" presStyleIdx="4" presStyleCnt="9"/>
      <dgm:spPr/>
    </dgm:pt>
    <dgm:pt modelId="{0C42C4CB-00BE-477D-B5CE-DD9DFC1CF743}" type="pres">
      <dgm:prSet presAssocID="{58714313-67F6-40AD-A3E1-54AADE92A713}" presName="vert2" presStyleCnt="0"/>
      <dgm:spPr/>
    </dgm:pt>
    <dgm:pt modelId="{DA5586DF-BFFE-4352-8AEE-60FC8040019A}" type="pres">
      <dgm:prSet presAssocID="{58714313-67F6-40AD-A3E1-54AADE92A713}" presName="thinLine2b" presStyleLbl="callout" presStyleIdx="3" presStyleCnt="8"/>
      <dgm:spPr/>
    </dgm:pt>
    <dgm:pt modelId="{6C367106-DAA1-40E4-9C3A-6950655AF869}" type="pres">
      <dgm:prSet presAssocID="{58714313-67F6-40AD-A3E1-54AADE92A713}" presName="vertSpace2b" presStyleCnt="0"/>
      <dgm:spPr/>
    </dgm:pt>
    <dgm:pt modelId="{EBD36DEB-8BB5-40D0-B2E3-1231193E7ACD}" type="pres">
      <dgm:prSet presAssocID="{CFA50E77-2071-46EE-8E19-A9F535DC35C8}" presName="horz2" presStyleCnt="0"/>
      <dgm:spPr/>
    </dgm:pt>
    <dgm:pt modelId="{751D4AF1-BDCE-4610-999D-A3A90BDB001D}" type="pres">
      <dgm:prSet presAssocID="{CFA50E77-2071-46EE-8E19-A9F535DC35C8}" presName="horzSpace2" presStyleCnt="0"/>
      <dgm:spPr/>
    </dgm:pt>
    <dgm:pt modelId="{30DACC61-0493-461F-A74E-E8CC56956002}" type="pres">
      <dgm:prSet presAssocID="{CFA50E77-2071-46EE-8E19-A9F535DC35C8}" presName="tx2" presStyleLbl="revTx" presStyleIdx="5" presStyleCnt="9"/>
      <dgm:spPr/>
    </dgm:pt>
    <dgm:pt modelId="{F58BFAEB-9BC7-4E89-9BDC-9CD56990F7E9}" type="pres">
      <dgm:prSet presAssocID="{CFA50E77-2071-46EE-8E19-A9F535DC35C8}" presName="vert2" presStyleCnt="0"/>
      <dgm:spPr/>
    </dgm:pt>
    <dgm:pt modelId="{881505D0-7C55-43E2-8949-961A7926CACF}" type="pres">
      <dgm:prSet presAssocID="{CFA50E77-2071-46EE-8E19-A9F535DC35C8}" presName="thinLine2b" presStyleLbl="callout" presStyleIdx="4" presStyleCnt="8"/>
      <dgm:spPr/>
    </dgm:pt>
    <dgm:pt modelId="{71F1FA92-D759-4E64-8652-220C1717A915}" type="pres">
      <dgm:prSet presAssocID="{CFA50E77-2071-46EE-8E19-A9F535DC35C8}" presName="vertSpace2b" presStyleCnt="0"/>
      <dgm:spPr/>
    </dgm:pt>
    <dgm:pt modelId="{CFDF6914-3DCF-4098-8677-CC63ABAFE471}" type="pres">
      <dgm:prSet presAssocID="{3BEA237B-8210-40ED-9D24-3190F4C311E5}" presName="horz2" presStyleCnt="0"/>
      <dgm:spPr/>
    </dgm:pt>
    <dgm:pt modelId="{B5B76D17-7B87-441A-BA94-35021B0CF246}" type="pres">
      <dgm:prSet presAssocID="{3BEA237B-8210-40ED-9D24-3190F4C311E5}" presName="horzSpace2" presStyleCnt="0"/>
      <dgm:spPr/>
    </dgm:pt>
    <dgm:pt modelId="{4BB3A155-FAFB-4B9C-9915-19BFBE4B08F6}" type="pres">
      <dgm:prSet presAssocID="{3BEA237B-8210-40ED-9D24-3190F4C311E5}" presName="tx2" presStyleLbl="revTx" presStyleIdx="6" presStyleCnt="9"/>
      <dgm:spPr/>
    </dgm:pt>
    <dgm:pt modelId="{06211140-992E-4D1F-B1CD-1A33AB855151}" type="pres">
      <dgm:prSet presAssocID="{3BEA237B-8210-40ED-9D24-3190F4C311E5}" presName="vert2" presStyleCnt="0"/>
      <dgm:spPr/>
    </dgm:pt>
    <dgm:pt modelId="{BF534351-239E-4082-A0D6-1A5D161C2753}" type="pres">
      <dgm:prSet presAssocID="{3BEA237B-8210-40ED-9D24-3190F4C311E5}" presName="thinLine2b" presStyleLbl="callout" presStyleIdx="5" presStyleCnt="8"/>
      <dgm:spPr/>
    </dgm:pt>
    <dgm:pt modelId="{AD301D56-323D-49B3-8443-1EB26FA3F1E9}" type="pres">
      <dgm:prSet presAssocID="{3BEA237B-8210-40ED-9D24-3190F4C311E5}" presName="vertSpace2b" presStyleCnt="0"/>
      <dgm:spPr/>
    </dgm:pt>
    <dgm:pt modelId="{606B308D-0B39-4282-A15C-EF251A64C8B6}" type="pres">
      <dgm:prSet presAssocID="{58F6851D-A321-4622-974E-A5DE2B40D7D3}" presName="horz2" presStyleCnt="0"/>
      <dgm:spPr/>
    </dgm:pt>
    <dgm:pt modelId="{6538580B-037B-47D2-9A3D-82648ABA8547}" type="pres">
      <dgm:prSet presAssocID="{58F6851D-A321-4622-974E-A5DE2B40D7D3}" presName="horzSpace2" presStyleCnt="0"/>
      <dgm:spPr/>
    </dgm:pt>
    <dgm:pt modelId="{8571F183-C06A-4D45-80F3-193C27F24F27}" type="pres">
      <dgm:prSet presAssocID="{58F6851D-A321-4622-974E-A5DE2B40D7D3}" presName="tx2" presStyleLbl="revTx" presStyleIdx="7" presStyleCnt="9"/>
      <dgm:spPr/>
    </dgm:pt>
    <dgm:pt modelId="{1A362453-748A-43CF-B779-B52851FFA037}" type="pres">
      <dgm:prSet presAssocID="{58F6851D-A321-4622-974E-A5DE2B40D7D3}" presName="vert2" presStyleCnt="0"/>
      <dgm:spPr/>
    </dgm:pt>
    <dgm:pt modelId="{7873FBF0-6D1B-47FE-AE36-D82E235B305F}" type="pres">
      <dgm:prSet presAssocID="{58F6851D-A321-4622-974E-A5DE2B40D7D3}" presName="thinLine2b" presStyleLbl="callout" presStyleIdx="6" presStyleCnt="8"/>
      <dgm:spPr/>
    </dgm:pt>
    <dgm:pt modelId="{FADA6998-C8FC-464F-B9EB-E9A279FF8CA8}" type="pres">
      <dgm:prSet presAssocID="{58F6851D-A321-4622-974E-A5DE2B40D7D3}" presName="vertSpace2b" presStyleCnt="0"/>
      <dgm:spPr/>
    </dgm:pt>
    <dgm:pt modelId="{58FF0C60-BE12-4304-A088-DA0F8F06BF94}" type="pres">
      <dgm:prSet presAssocID="{19A5A116-9100-4097-A51C-7B56192D9645}" presName="horz2" presStyleCnt="0"/>
      <dgm:spPr/>
    </dgm:pt>
    <dgm:pt modelId="{58471469-97F8-40F1-916F-9B231CD8659A}" type="pres">
      <dgm:prSet presAssocID="{19A5A116-9100-4097-A51C-7B56192D9645}" presName="horzSpace2" presStyleCnt="0"/>
      <dgm:spPr/>
    </dgm:pt>
    <dgm:pt modelId="{31F9D7B2-56E3-4B0C-B836-5F69279A4248}" type="pres">
      <dgm:prSet presAssocID="{19A5A116-9100-4097-A51C-7B56192D9645}" presName="tx2" presStyleLbl="revTx" presStyleIdx="8" presStyleCnt="9"/>
      <dgm:spPr/>
    </dgm:pt>
    <dgm:pt modelId="{5E724A87-0D5C-49C1-988D-5866378C06F0}" type="pres">
      <dgm:prSet presAssocID="{19A5A116-9100-4097-A51C-7B56192D9645}" presName="vert2" presStyleCnt="0"/>
      <dgm:spPr/>
    </dgm:pt>
    <dgm:pt modelId="{D64FCCEF-EAA3-473A-A4DC-584CF02544D6}" type="pres">
      <dgm:prSet presAssocID="{19A5A116-9100-4097-A51C-7B56192D9645}" presName="thinLine2b" presStyleLbl="callout" presStyleIdx="7" presStyleCnt="8"/>
      <dgm:spPr/>
    </dgm:pt>
    <dgm:pt modelId="{EFB9FAA4-B75F-4D49-BB2B-A5F2A9BBE1A7}" type="pres">
      <dgm:prSet presAssocID="{19A5A116-9100-4097-A51C-7B56192D9645}" presName="vertSpace2b" presStyleCnt="0"/>
      <dgm:spPr/>
    </dgm:pt>
  </dgm:ptLst>
  <dgm:cxnLst>
    <dgm:cxn modelId="{FC15FA0E-CDBD-4837-96C5-C9B8A1BC61F0}" type="presOf" srcId="{CFA50E77-2071-46EE-8E19-A9F535DC35C8}" destId="{30DACC61-0493-461F-A74E-E8CC56956002}" srcOrd="0" destOrd="0" presId="urn:microsoft.com/office/officeart/2008/layout/LinedList"/>
    <dgm:cxn modelId="{65CC4221-9C3C-4039-A602-6C8B46C42A6C}" type="presOf" srcId="{3BEA237B-8210-40ED-9D24-3190F4C311E5}" destId="{4BB3A155-FAFB-4B9C-9915-19BFBE4B08F6}" srcOrd="0" destOrd="0" presId="urn:microsoft.com/office/officeart/2008/layout/LinedList"/>
    <dgm:cxn modelId="{5C229826-336E-4721-B77C-1D1A3D362EAE}" type="presOf" srcId="{58F6851D-A321-4622-974E-A5DE2B40D7D3}" destId="{8571F183-C06A-4D45-80F3-193C27F24F27}" srcOrd="0" destOrd="0" presId="urn:microsoft.com/office/officeart/2008/layout/LinedList"/>
    <dgm:cxn modelId="{14D48B2E-FC8E-487A-AF38-B0919BA66D3A}" srcId="{4FBB8B98-C5B2-41F6-A8DF-78C00EF73EC8}" destId="{3873CF6C-51A5-40EB-8AAA-010CBEC5AE23}" srcOrd="0" destOrd="0" parTransId="{165DD22B-73C1-4340-B000-07DE6E7A6C09}" sibTransId="{01ADE343-E0F1-4631-817C-885D72893D4B}"/>
    <dgm:cxn modelId="{1C342A5F-1F39-483D-8D30-07D5C058F17A}" srcId="{4FBB8B98-C5B2-41F6-A8DF-78C00EF73EC8}" destId="{CFA50E77-2071-46EE-8E19-A9F535DC35C8}" srcOrd="4" destOrd="0" parTransId="{65256A98-0D87-48E6-B9F3-148E8A8F3335}" sibTransId="{4B8486E0-7629-4324-984C-60D279F24283}"/>
    <dgm:cxn modelId="{C294EE47-A162-4156-95A4-142B5CE13EDE}" type="presOf" srcId="{D5D3725F-A809-43B1-B3E9-B5B1C9F7F7B1}" destId="{5DB6091F-B6A0-4E98-906B-C54C4C350B90}" srcOrd="0" destOrd="0" presId="urn:microsoft.com/office/officeart/2008/layout/LinedList"/>
    <dgm:cxn modelId="{FB4B614A-F779-48A7-93C9-CA6510A2C0A3}" srcId="{4FBB8B98-C5B2-41F6-A8DF-78C00EF73EC8}" destId="{D5D3725F-A809-43B1-B3E9-B5B1C9F7F7B1}" srcOrd="2" destOrd="0" parTransId="{C09F7406-DBBE-48AD-B2F0-5C629B1AD7B6}" sibTransId="{5C81915A-AC08-493D-94C9-CBB43D2B4CB8}"/>
    <dgm:cxn modelId="{21C8F480-092D-49B9-BA3D-E65F57920FA4}" type="presOf" srcId="{19A5A116-9100-4097-A51C-7B56192D9645}" destId="{31F9D7B2-56E3-4B0C-B836-5F69279A4248}" srcOrd="0" destOrd="0" presId="urn:microsoft.com/office/officeart/2008/layout/LinedList"/>
    <dgm:cxn modelId="{E3A98590-ED27-4CC6-949D-F0E8E3821E8E}" srcId="{4FBB8B98-C5B2-41F6-A8DF-78C00EF73EC8}" destId="{3BEA237B-8210-40ED-9D24-3190F4C311E5}" srcOrd="5" destOrd="0" parTransId="{E3E1CE90-AD54-444F-8BC0-AFFD827BA9FC}" sibTransId="{6C5A8566-9709-47DB-B3FF-10B833D0C790}"/>
    <dgm:cxn modelId="{BEA9E29A-B471-4D73-8B08-6517C6AF71E7}" type="presOf" srcId="{3873CF6C-51A5-40EB-8AAA-010CBEC5AE23}" destId="{88F2D4C2-6716-4FCB-BA02-59DF5213E0F7}" srcOrd="0" destOrd="0" presId="urn:microsoft.com/office/officeart/2008/layout/LinedList"/>
    <dgm:cxn modelId="{5B4A32A9-BBB4-4FB0-90C4-D9D574953340}" srcId="{4FBB8B98-C5B2-41F6-A8DF-78C00EF73EC8}" destId="{58714313-67F6-40AD-A3E1-54AADE92A713}" srcOrd="3" destOrd="0" parTransId="{8AFECFCA-41DB-428A-9803-DD59C6669E4E}" sibTransId="{12DA5DA7-A16F-4EA7-A27D-CAC2B22C6787}"/>
    <dgm:cxn modelId="{79BE22B8-BCC5-47D7-800D-C6C0F9EB955B}" type="presOf" srcId="{58714313-67F6-40AD-A3E1-54AADE92A713}" destId="{901FE10A-DAD0-4605-A314-392496114139}" srcOrd="0" destOrd="0" presId="urn:microsoft.com/office/officeart/2008/layout/LinedList"/>
    <dgm:cxn modelId="{8554F5BA-8C1C-4D75-828F-15CD0FDFC4C8}" srcId="{4FBB8B98-C5B2-41F6-A8DF-78C00EF73EC8}" destId="{19A5A116-9100-4097-A51C-7B56192D9645}" srcOrd="7" destOrd="0" parTransId="{888C4B24-AF1B-4368-B09A-0B39A79E2CE0}" sibTransId="{E628864C-7E13-400E-95A8-542D104413F6}"/>
    <dgm:cxn modelId="{CC8CA7BF-F722-4856-8FC0-D378818D62ED}" srcId="{BF44677B-8601-469F-A5A0-A9AD3272E8EE}" destId="{4FBB8B98-C5B2-41F6-A8DF-78C00EF73EC8}" srcOrd="0" destOrd="0" parTransId="{166E3CEF-C795-40A9-B572-6C6F298EA1EB}" sibTransId="{D5CFA802-D083-4CEE-9BF1-9DCBFC4AC07C}"/>
    <dgm:cxn modelId="{C04E2FCB-9DFA-4CA5-BE40-20D0F4DD9256}" srcId="{4FBB8B98-C5B2-41F6-A8DF-78C00EF73EC8}" destId="{1203F162-C320-4935-AE8E-6649A69A7228}" srcOrd="1" destOrd="0" parTransId="{3F562D54-5F7D-459B-9331-094C559B2271}" sibTransId="{FBD554DE-1C12-4627-93FB-1D27E6F20B61}"/>
    <dgm:cxn modelId="{69B0E9D6-B6E7-4ECA-AF8A-60BB0DE1C5F0}" srcId="{4FBB8B98-C5B2-41F6-A8DF-78C00EF73EC8}" destId="{58F6851D-A321-4622-974E-A5DE2B40D7D3}" srcOrd="6" destOrd="0" parTransId="{64CAEC22-3FB2-4940-8ED1-7C022F894DA9}" sibTransId="{B58B787C-3531-4BB3-9AAA-BA2D6ED16EA7}"/>
    <dgm:cxn modelId="{B81CF7DA-C864-498E-98C4-290B883B00B3}" type="presOf" srcId="{1203F162-C320-4935-AE8E-6649A69A7228}" destId="{EDCDD78B-D0AE-4E7B-8A52-F64E89218F3C}" srcOrd="0" destOrd="0" presId="urn:microsoft.com/office/officeart/2008/layout/LinedList"/>
    <dgm:cxn modelId="{795A91E1-932E-4700-8656-C8F967F8A4B6}" type="presOf" srcId="{BF44677B-8601-469F-A5A0-A9AD3272E8EE}" destId="{C8EECA15-7740-4C3C-B3B3-D1BDD62EB679}" srcOrd="0" destOrd="0" presId="urn:microsoft.com/office/officeart/2008/layout/LinedList"/>
    <dgm:cxn modelId="{A40525E9-D21A-4830-BE2D-88918D872540}" type="presOf" srcId="{4FBB8B98-C5B2-41F6-A8DF-78C00EF73EC8}" destId="{8AACF0FA-FCF1-4C94-BD86-239C726E683F}" srcOrd="0" destOrd="0" presId="urn:microsoft.com/office/officeart/2008/layout/LinedList"/>
    <dgm:cxn modelId="{0C2EA628-CC5F-4C8C-90E3-4527DADB096F}" type="presParOf" srcId="{C8EECA15-7740-4C3C-B3B3-D1BDD62EB679}" destId="{FF1266BA-350D-4FD9-85A2-84A859CA06B2}" srcOrd="0" destOrd="0" presId="urn:microsoft.com/office/officeart/2008/layout/LinedList"/>
    <dgm:cxn modelId="{8B174A84-5D65-46B3-BE76-493B72DBCD6E}" type="presParOf" srcId="{C8EECA15-7740-4C3C-B3B3-D1BDD62EB679}" destId="{AE70F3AA-CC24-42D1-99A5-E5D4D7B2CC1B}" srcOrd="1" destOrd="0" presId="urn:microsoft.com/office/officeart/2008/layout/LinedList"/>
    <dgm:cxn modelId="{7C7C83C6-D45B-4FC5-90EB-7956B2384FA5}" type="presParOf" srcId="{AE70F3AA-CC24-42D1-99A5-E5D4D7B2CC1B}" destId="{8AACF0FA-FCF1-4C94-BD86-239C726E683F}" srcOrd="0" destOrd="0" presId="urn:microsoft.com/office/officeart/2008/layout/LinedList"/>
    <dgm:cxn modelId="{89084314-2079-4826-8526-CF977B89A901}" type="presParOf" srcId="{AE70F3AA-CC24-42D1-99A5-E5D4D7B2CC1B}" destId="{A9C2375C-4F50-4E19-B328-E9883DBE7594}" srcOrd="1" destOrd="0" presId="urn:microsoft.com/office/officeart/2008/layout/LinedList"/>
    <dgm:cxn modelId="{7F5E352F-C18E-4B71-9C1D-EA2FB7549391}" type="presParOf" srcId="{A9C2375C-4F50-4E19-B328-E9883DBE7594}" destId="{1A357519-9E3E-4EBA-A83E-2F204906E7F6}" srcOrd="0" destOrd="0" presId="urn:microsoft.com/office/officeart/2008/layout/LinedList"/>
    <dgm:cxn modelId="{2AAC48CB-DECC-48B3-9F4E-AA75A3EEF65C}" type="presParOf" srcId="{A9C2375C-4F50-4E19-B328-E9883DBE7594}" destId="{8BC29B23-A796-4BA1-A4D3-38E363CAC35F}" srcOrd="1" destOrd="0" presId="urn:microsoft.com/office/officeart/2008/layout/LinedList"/>
    <dgm:cxn modelId="{AFE757D2-326E-4A71-8CA4-515C9218577C}" type="presParOf" srcId="{8BC29B23-A796-4BA1-A4D3-38E363CAC35F}" destId="{CF6F01EC-4E78-4F9A-8664-7C0A124D911F}" srcOrd="0" destOrd="0" presId="urn:microsoft.com/office/officeart/2008/layout/LinedList"/>
    <dgm:cxn modelId="{C769A929-D320-4420-8EEA-7B0EBD696B26}" type="presParOf" srcId="{8BC29B23-A796-4BA1-A4D3-38E363CAC35F}" destId="{88F2D4C2-6716-4FCB-BA02-59DF5213E0F7}" srcOrd="1" destOrd="0" presId="urn:microsoft.com/office/officeart/2008/layout/LinedList"/>
    <dgm:cxn modelId="{6B0C7B7F-61FE-4FA9-8D50-5DDA381139AC}" type="presParOf" srcId="{8BC29B23-A796-4BA1-A4D3-38E363CAC35F}" destId="{AD2A8F32-A338-42B7-A448-B460949ACCB9}" srcOrd="2" destOrd="0" presId="urn:microsoft.com/office/officeart/2008/layout/LinedList"/>
    <dgm:cxn modelId="{E306A3CC-0932-4830-9AC6-F16B12DC2180}" type="presParOf" srcId="{A9C2375C-4F50-4E19-B328-E9883DBE7594}" destId="{40AB3A70-CEDE-4C52-BC7C-56B07288CA4F}" srcOrd="2" destOrd="0" presId="urn:microsoft.com/office/officeart/2008/layout/LinedList"/>
    <dgm:cxn modelId="{B7C837CC-7EE1-412F-8D99-EDA88DDEA1A0}" type="presParOf" srcId="{A9C2375C-4F50-4E19-B328-E9883DBE7594}" destId="{DC8904FE-2F8D-4DFB-988F-C1CECA671C43}" srcOrd="3" destOrd="0" presId="urn:microsoft.com/office/officeart/2008/layout/LinedList"/>
    <dgm:cxn modelId="{475A4D91-F6EA-4874-8068-16B3C842FE51}" type="presParOf" srcId="{A9C2375C-4F50-4E19-B328-E9883DBE7594}" destId="{9DE7B19A-8824-49DE-A9FE-FF14387E71FE}" srcOrd="4" destOrd="0" presId="urn:microsoft.com/office/officeart/2008/layout/LinedList"/>
    <dgm:cxn modelId="{04B01A0E-30E3-4469-AEBC-171204D04602}" type="presParOf" srcId="{9DE7B19A-8824-49DE-A9FE-FF14387E71FE}" destId="{259874E3-2326-4B12-BDDD-15ECCAF96ADC}" srcOrd="0" destOrd="0" presId="urn:microsoft.com/office/officeart/2008/layout/LinedList"/>
    <dgm:cxn modelId="{2BD9A13A-8D62-49F5-A758-8421D7AECE7B}" type="presParOf" srcId="{9DE7B19A-8824-49DE-A9FE-FF14387E71FE}" destId="{EDCDD78B-D0AE-4E7B-8A52-F64E89218F3C}" srcOrd="1" destOrd="0" presId="urn:microsoft.com/office/officeart/2008/layout/LinedList"/>
    <dgm:cxn modelId="{635BB026-7287-4AEE-9516-2E0C86200EB5}" type="presParOf" srcId="{9DE7B19A-8824-49DE-A9FE-FF14387E71FE}" destId="{0C243FDD-50E8-4EDE-947A-0D675167D3BC}" srcOrd="2" destOrd="0" presId="urn:microsoft.com/office/officeart/2008/layout/LinedList"/>
    <dgm:cxn modelId="{17782A64-0792-47E2-9175-B28834B6D0ED}" type="presParOf" srcId="{A9C2375C-4F50-4E19-B328-E9883DBE7594}" destId="{2B60F7A9-5FD4-4C7C-A3E7-0170D2BA2CA0}" srcOrd="5" destOrd="0" presId="urn:microsoft.com/office/officeart/2008/layout/LinedList"/>
    <dgm:cxn modelId="{FFCCBB30-D08B-40B9-9F81-39E332F7E07D}" type="presParOf" srcId="{A9C2375C-4F50-4E19-B328-E9883DBE7594}" destId="{77520355-B113-4603-8B8D-8E339C5412F4}" srcOrd="6" destOrd="0" presId="urn:microsoft.com/office/officeart/2008/layout/LinedList"/>
    <dgm:cxn modelId="{F15E4FC2-DF16-44F9-B05C-9F791B4CC62B}" type="presParOf" srcId="{A9C2375C-4F50-4E19-B328-E9883DBE7594}" destId="{6471E119-AC3A-4C1E-B160-446885E27ECA}" srcOrd="7" destOrd="0" presId="urn:microsoft.com/office/officeart/2008/layout/LinedList"/>
    <dgm:cxn modelId="{DFE85740-97A5-40C6-BBF6-4284C4F88766}" type="presParOf" srcId="{6471E119-AC3A-4C1E-B160-446885E27ECA}" destId="{D24AB44E-968E-4E4F-A11D-9E84B4014FC8}" srcOrd="0" destOrd="0" presId="urn:microsoft.com/office/officeart/2008/layout/LinedList"/>
    <dgm:cxn modelId="{2ED31602-1738-4968-9339-362631842AA7}" type="presParOf" srcId="{6471E119-AC3A-4C1E-B160-446885E27ECA}" destId="{5DB6091F-B6A0-4E98-906B-C54C4C350B90}" srcOrd="1" destOrd="0" presId="urn:microsoft.com/office/officeart/2008/layout/LinedList"/>
    <dgm:cxn modelId="{25D3BBBB-9F6B-4D03-BCFC-872E641E540F}" type="presParOf" srcId="{6471E119-AC3A-4C1E-B160-446885E27ECA}" destId="{67C970B3-A6DA-47A9-A1F9-8D5D3BF57ADF}" srcOrd="2" destOrd="0" presId="urn:microsoft.com/office/officeart/2008/layout/LinedList"/>
    <dgm:cxn modelId="{BC5BAD73-7979-463E-9130-F9B35F91E547}" type="presParOf" srcId="{A9C2375C-4F50-4E19-B328-E9883DBE7594}" destId="{B21B6D39-966C-4BB3-BC0B-901B89F401C3}" srcOrd="8" destOrd="0" presId="urn:microsoft.com/office/officeart/2008/layout/LinedList"/>
    <dgm:cxn modelId="{E43ED773-6984-46F6-955D-332B932C6292}" type="presParOf" srcId="{A9C2375C-4F50-4E19-B328-E9883DBE7594}" destId="{79D2DB01-6286-4483-B99F-E4E55F6D3877}" srcOrd="9" destOrd="0" presId="urn:microsoft.com/office/officeart/2008/layout/LinedList"/>
    <dgm:cxn modelId="{319A475B-73A0-4886-A5B2-C9DB2F4CA41C}" type="presParOf" srcId="{A9C2375C-4F50-4E19-B328-E9883DBE7594}" destId="{40F663F7-A1A8-4607-8BC6-FD7BD7D28FA9}" srcOrd="10" destOrd="0" presId="urn:microsoft.com/office/officeart/2008/layout/LinedList"/>
    <dgm:cxn modelId="{DC0E3A08-50F8-4DED-9DFD-7E7A52A59F81}" type="presParOf" srcId="{40F663F7-A1A8-4607-8BC6-FD7BD7D28FA9}" destId="{AC35C144-DF4F-4D3B-BDF8-45343A726A67}" srcOrd="0" destOrd="0" presId="urn:microsoft.com/office/officeart/2008/layout/LinedList"/>
    <dgm:cxn modelId="{5BB72372-B623-44FE-9935-7BB42FB63131}" type="presParOf" srcId="{40F663F7-A1A8-4607-8BC6-FD7BD7D28FA9}" destId="{901FE10A-DAD0-4605-A314-392496114139}" srcOrd="1" destOrd="0" presId="urn:microsoft.com/office/officeart/2008/layout/LinedList"/>
    <dgm:cxn modelId="{C3FF7838-F8E8-4CC3-B1FA-67A6698AA8BE}" type="presParOf" srcId="{40F663F7-A1A8-4607-8BC6-FD7BD7D28FA9}" destId="{0C42C4CB-00BE-477D-B5CE-DD9DFC1CF743}" srcOrd="2" destOrd="0" presId="urn:microsoft.com/office/officeart/2008/layout/LinedList"/>
    <dgm:cxn modelId="{93BABE42-B222-4080-9AE0-033F174370C0}" type="presParOf" srcId="{A9C2375C-4F50-4E19-B328-E9883DBE7594}" destId="{DA5586DF-BFFE-4352-8AEE-60FC8040019A}" srcOrd="11" destOrd="0" presId="urn:microsoft.com/office/officeart/2008/layout/LinedList"/>
    <dgm:cxn modelId="{1FB88ABA-C6C3-4D81-99EC-4C20C3B10692}" type="presParOf" srcId="{A9C2375C-4F50-4E19-B328-E9883DBE7594}" destId="{6C367106-DAA1-40E4-9C3A-6950655AF869}" srcOrd="12" destOrd="0" presId="urn:microsoft.com/office/officeart/2008/layout/LinedList"/>
    <dgm:cxn modelId="{232119D3-719C-4551-A7B7-3CBE63AE5397}" type="presParOf" srcId="{A9C2375C-4F50-4E19-B328-E9883DBE7594}" destId="{EBD36DEB-8BB5-40D0-B2E3-1231193E7ACD}" srcOrd="13" destOrd="0" presId="urn:microsoft.com/office/officeart/2008/layout/LinedList"/>
    <dgm:cxn modelId="{07777E0D-8B19-4908-A9C3-6376CCA8A1A8}" type="presParOf" srcId="{EBD36DEB-8BB5-40D0-B2E3-1231193E7ACD}" destId="{751D4AF1-BDCE-4610-999D-A3A90BDB001D}" srcOrd="0" destOrd="0" presId="urn:microsoft.com/office/officeart/2008/layout/LinedList"/>
    <dgm:cxn modelId="{A257CCA5-8736-439D-959C-E05EDF61042B}" type="presParOf" srcId="{EBD36DEB-8BB5-40D0-B2E3-1231193E7ACD}" destId="{30DACC61-0493-461F-A74E-E8CC56956002}" srcOrd="1" destOrd="0" presId="urn:microsoft.com/office/officeart/2008/layout/LinedList"/>
    <dgm:cxn modelId="{2612AD32-03DA-46CC-BDB9-0207198B18CE}" type="presParOf" srcId="{EBD36DEB-8BB5-40D0-B2E3-1231193E7ACD}" destId="{F58BFAEB-9BC7-4E89-9BDC-9CD56990F7E9}" srcOrd="2" destOrd="0" presId="urn:microsoft.com/office/officeart/2008/layout/LinedList"/>
    <dgm:cxn modelId="{B2DABDAF-98E1-4AEF-BF92-5CD88D825DA7}" type="presParOf" srcId="{A9C2375C-4F50-4E19-B328-E9883DBE7594}" destId="{881505D0-7C55-43E2-8949-961A7926CACF}" srcOrd="14" destOrd="0" presId="urn:microsoft.com/office/officeart/2008/layout/LinedList"/>
    <dgm:cxn modelId="{B7833073-C061-4E6E-8A5B-4606D6B5C5DE}" type="presParOf" srcId="{A9C2375C-4F50-4E19-B328-E9883DBE7594}" destId="{71F1FA92-D759-4E64-8652-220C1717A915}" srcOrd="15" destOrd="0" presId="urn:microsoft.com/office/officeart/2008/layout/LinedList"/>
    <dgm:cxn modelId="{33DA60E1-9224-4824-B0B9-07F0B6E2E46C}" type="presParOf" srcId="{A9C2375C-4F50-4E19-B328-E9883DBE7594}" destId="{CFDF6914-3DCF-4098-8677-CC63ABAFE471}" srcOrd="16" destOrd="0" presId="urn:microsoft.com/office/officeart/2008/layout/LinedList"/>
    <dgm:cxn modelId="{81773E26-2499-4950-BB12-3DB06D8E0979}" type="presParOf" srcId="{CFDF6914-3DCF-4098-8677-CC63ABAFE471}" destId="{B5B76D17-7B87-441A-BA94-35021B0CF246}" srcOrd="0" destOrd="0" presId="urn:microsoft.com/office/officeart/2008/layout/LinedList"/>
    <dgm:cxn modelId="{E43C0540-FA05-4D61-AE24-86D69655E57E}" type="presParOf" srcId="{CFDF6914-3DCF-4098-8677-CC63ABAFE471}" destId="{4BB3A155-FAFB-4B9C-9915-19BFBE4B08F6}" srcOrd="1" destOrd="0" presId="urn:microsoft.com/office/officeart/2008/layout/LinedList"/>
    <dgm:cxn modelId="{C191C43B-FD32-46D2-A493-D0FA4F91DABB}" type="presParOf" srcId="{CFDF6914-3DCF-4098-8677-CC63ABAFE471}" destId="{06211140-992E-4D1F-B1CD-1A33AB855151}" srcOrd="2" destOrd="0" presId="urn:microsoft.com/office/officeart/2008/layout/LinedList"/>
    <dgm:cxn modelId="{5438DC93-A196-4C80-B30D-51FB6E3617C7}" type="presParOf" srcId="{A9C2375C-4F50-4E19-B328-E9883DBE7594}" destId="{BF534351-239E-4082-A0D6-1A5D161C2753}" srcOrd="17" destOrd="0" presId="urn:microsoft.com/office/officeart/2008/layout/LinedList"/>
    <dgm:cxn modelId="{9D5560F0-F31D-4E5B-B95E-CC0AE212D6FE}" type="presParOf" srcId="{A9C2375C-4F50-4E19-B328-E9883DBE7594}" destId="{AD301D56-323D-49B3-8443-1EB26FA3F1E9}" srcOrd="18" destOrd="0" presId="urn:microsoft.com/office/officeart/2008/layout/LinedList"/>
    <dgm:cxn modelId="{25617851-2CEB-4F93-B9E9-025AD813DCCB}" type="presParOf" srcId="{A9C2375C-4F50-4E19-B328-E9883DBE7594}" destId="{606B308D-0B39-4282-A15C-EF251A64C8B6}" srcOrd="19" destOrd="0" presId="urn:microsoft.com/office/officeart/2008/layout/LinedList"/>
    <dgm:cxn modelId="{40E00838-4E39-4DC1-88B5-E623BCE8E9A8}" type="presParOf" srcId="{606B308D-0B39-4282-A15C-EF251A64C8B6}" destId="{6538580B-037B-47D2-9A3D-82648ABA8547}" srcOrd="0" destOrd="0" presId="urn:microsoft.com/office/officeart/2008/layout/LinedList"/>
    <dgm:cxn modelId="{8D3B0D2B-DA1A-47D1-9699-2600DD405B65}" type="presParOf" srcId="{606B308D-0B39-4282-A15C-EF251A64C8B6}" destId="{8571F183-C06A-4D45-80F3-193C27F24F27}" srcOrd="1" destOrd="0" presId="urn:microsoft.com/office/officeart/2008/layout/LinedList"/>
    <dgm:cxn modelId="{3238E0BB-1179-409A-A271-A690B9C50230}" type="presParOf" srcId="{606B308D-0B39-4282-A15C-EF251A64C8B6}" destId="{1A362453-748A-43CF-B779-B52851FFA037}" srcOrd="2" destOrd="0" presId="urn:microsoft.com/office/officeart/2008/layout/LinedList"/>
    <dgm:cxn modelId="{13F3FE80-2E26-4246-84BB-98809FF60AC7}" type="presParOf" srcId="{A9C2375C-4F50-4E19-B328-E9883DBE7594}" destId="{7873FBF0-6D1B-47FE-AE36-D82E235B305F}" srcOrd="20" destOrd="0" presId="urn:microsoft.com/office/officeart/2008/layout/LinedList"/>
    <dgm:cxn modelId="{67700FB0-40C0-473A-905A-DA2D6C09AF62}" type="presParOf" srcId="{A9C2375C-4F50-4E19-B328-E9883DBE7594}" destId="{FADA6998-C8FC-464F-B9EB-E9A279FF8CA8}" srcOrd="21" destOrd="0" presId="urn:microsoft.com/office/officeart/2008/layout/LinedList"/>
    <dgm:cxn modelId="{FEC4A877-30A4-44F2-AD32-137692E72969}" type="presParOf" srcId="{A9C2375C-4F50-4E19-B328-E9883DBE7594}" destId="{58FF0C60-BE12-4304-A088-DA0F8F06BF94}" srcOrd="22" destOrd="0" presId="urn:microsoft.com/office/officeart/2008/layout/LinedList"/>
    <dgm:cxn modelId="{118F0036-DD2C-44C1-AB36-1916722F499D}" type="presParOf" srcId="{58FF0C60-BE12-4304-A088-DA0F8F06BF94}" destId="{58471469-97F8-40F1-916F-9B231CD8659A}" srcOrd="0" destOrd="0" presId="urn:microsoft.com/office/officeart/2008/layout/LinedList"/>
    <dgm:cxn modelId="{3C134011-8743-4F8B-BADB-9F19BBDD44DC}" type="presParOf" srcId="{58FF0C60-BE12-4304-A088-DA0F8F06BF94}" destId="{31F9D7B2-56E3-4B0C-B836-5F69279A4248}" srcOrd="1" destOrd="0" presId="urn:microsoft.com/office/officeart/2008/layout/LinedList"/>
    <dgm:cxn modelId="{6EFC7C21-1C32-4609-A220-CC3267C66B32}" type="presParOf" srcId="{58FF0C60-BE12-4304-A088-DA0F8F06BF94}" destId="{5E724A87-0D5C-49C1-988D-5866378C06F0}" srcOrd="2" destOrd="0" presId="urn:microsoft.com/office/officeart/2008/layout/LinedList"/>
    <dgm:cxn modelId="{746EC64E-F7CE-4222-933F-29DE94853ABC}" type="presParOf" srcId="{A9C2375C-4F50-4E19-B328-E9883DBE7594}" destId="{D64FCCEF-EAA3-473A-A4DC-584CF02544D6}" srcOrd="23" destOrd="0" presId="urn:microsoft.com/office/officeart/2008/layout/LinedList"/>
    <dgm:cxn modelId="{4B138F98-8904-4EA5-AEED-8721FFCF8595}" type="presParOf" srcId="{A9C2375C-4F50-4E19-B328-E9883DBE7594}" destId="{EFB9FAA4-B75F-4D49-BB2B-A5F2A9BBE1A7}" srcOrd="24"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54185-23F1-448E-8AAB-A1FB6979346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09EF00CA-2DD4-40AB-B6E2-A1ABF74C7EF8}">
      <dgm:prSet/>
      <dgm:spPr/>
      <dgm:t>
        <a:bodyPr/>
        <a:lstStyle/>
        <a:p>
          <a:r>
            <a:rPr lang="en-US"/>
            <a:t>RHP 9</a:t>
          </a:r>
        </a:p>
      </dgm:t>
    </dgm:pt>
    <dgm:pt modelId="{3189D22D-9AB1-4DAF-B533-B43EDF5E2B02}" type="parTrans" cxnId="{A4EFD06C-3AE5-481B-B901-DA93957E6352}">
      <dgm:prSet/>
      <dgm:spPr/>
      <dgm:t>
        <a:bodyPr/>
        <a:lstStyle/>
        <a:p>
          <a:endParaRPr lang="en-US"/>
        </a:p>
      </dgm:t>
    </dgm:pt>
    <dgm:pt modelId="{2AA869B3-0A13-4B1C-9ECE-F4D13A8DD44A}" type="sibTrans" cxnId="{A4EFD06C-3AE5-481B-B901-DA93957E6352}">
      <dgm:prSet/>
      <dgm:spPr/>
      <dgm:t>
        <a:bodyPr/>
        <a:lstStyle/>
        <a:p>
          <a:endParaRPr lang="en-US"/>
        </a:p>
      </dgm:t>
    </dgm:pt>
    <dgm:pt modelId="{86426031-901E-4575-9D4A-601A579F1466}">
      <dgm:prSet/>
      <dgm:spPr/>
      <dgm:t>
        <a:bodyPr/>
        <a:lstStyle/>
        <a:p>
          <a:r>
            <a:rPr lang="en-US"/>
            <a:t>Margie Roche, </a:t>
          </a:r>
          <a:r>
            <a:rPr lang="en-US">
              <a:hlinkClick xmlns:r="http://schemas.openxmlformats.org/officeDocument/2006/relationships" r:id="rId1"/>
            </a:rPr>
            <a:t>margaret.roche@phhs.org</a:t>
          </a:r>
          <a:r>
            <a:rPr lang="en-US"/>
            <a:t>, 214.490.0416</a:t>
          </a:r>
        </a:p>
      </dgm:t>
    </dgm:pt>
    <dgm:pt modelId="{8825939A-F4F6-40EE-AC6D-B04898309FF5}" type="parTrans" cxnId="{E4D377B2-E8F7-4015-94D0-F43F394F1533}">
      <dgm:prSet/>
      <dgm:spPr/>
      <dgm:t>
        <a:bodyPr/>
        <a:lstStyle/>
        <a:p>
          <a:endParaRPr lang="en-US"/>
        </a:p>
      </dgm:t>
    </dgm:pt>
    <dgm:pt modelId="{32771B05-52FF-419A-8996-F1635A721AFD}" type="sibTrans" cxnId="{E4D377B2-E8F7-4015-94D0-F43F394F1533}">
      <dgm:prSet/>
      <dgm:spPr/>
      <dgm:t>
        <a:bodyPr/>
        <a:lstStyle/>
        <a:p>
          <a:endParaRPr lang="en-US"/>
        </a:p>
      </dgm:t>
    </dgm:pt>
    <dgm:pt modelId="{043784AE-C8DE-46F7-9CE6-928A158642AC}">
      <dgm:prSet/>
      <dgm:spPr/>
      <dgm:t>
        <a:bodyPr/>
        <a:lstStyle/>
        <a:p>
          <a:r>
            <a:rPr lang="en-US"/>
            <a:t>RHP 10</a:t>
          </a:r>
        </a:p>
      </dgm:t>
    </dgm:pt>
    <dgm:pt modelId="{DA04A992-83CB-44D6-B216-C50FB2ED9DAD}" type="parTrans" cxnId="{C42102D8-2462-4ABE-A370-6FB1FCAD74A3}">
      <dgm:prSet/>
      <dgm:spPr/>
      <dgm:t>
        <a:bodyPr/>
        <a:lstStyle/>
        <a:p>
          <a:endParaRPr lang="en-US"/>
        </a:p>
      </dgm:t>
    </dgm:pt>
    <dgm:pt modelId="{100CD57D-C6D5-4F84-8F51-8A098F545D70}" type="sibTrans" cxnId="{C42102D8-2462-4ABE-A370-6FB1FCAD74A3}">
      <dgm:prSet/>
      <dgm:spPr/>
      <dgm:t>
        <a:bodyPr/>
        <a:lstStyle/>
        <a:p>
          <a:endParaRPr lang="en-US"/>
        </a:p>
      </dgm:t>
    </dgm:pt>
    <dgm:pt modelId="{A10DEA45-9C00-4C9F-B1D6-F03BF77E4AA9}">
      <dgm:prSet/>
      <dgm:spPr/>
      <dgm:t>
        <a:bodyPr/>
        <a:lstStyle/>
        <a:p>
          <a:r>
            <a:rPr lang="en-US"/>
            <a:t>Nisha Patel, </a:t>
          </a:r>
          <a:r>
            <a:rPr lang="en-US">
              <a:hlinkClick xmlns:r="http://schemas.openxmlformats.org/officeDocument/2006/relationships" r:id="rId2"/>
            </a:rPr>
            <a:t>npatel09@jpshhealth.org</a:t>
          </a:r>
          <a:r>
            <a:rPr lang="en-US"/>
            <a:t>, 817.702.6850</a:t>
          </a:r>
        </a:p>
      </dgm:t>
    </dgm:pt>
    <dgm:pt modelId="{95C0BEA2-0410-44E4-87CC-FCD83937DD4C}" type="parTrans" cxnId="{B21E8270-BF68-420C-9F6A-F9789C65BAFF}">
      <dgm:prSet/>
      <dgm:spPr/>
      <dgm:t>
        <a:bodyPr/>
        <a:lstStyle/>
        <a:p>
          <a:endParaRPr lang="en-US"/>
        </a:p>
      </dgm:t>
    </dgm:pt>
    <dgm:pt modelId="{0D2154B0-E8A9-4457-A0D8-2ACFAC2EA334}" type="sibTrans" cxnId="{B21E8270-BF68-420C-9F6A-F9789C65BAFF}">
      <dgm:prSet/>
      <dgm:spPr/>
      <dgm:t>
        <a:bodyPr/>
        <a:lstStyle/>
        <a:p>
          <a:endParaRPr lang="en-US"/>
        </a:p>
      </dgm:t>
    </dgm:pt>
    <dgm:pt modelId="{F1ED154B-23EF-42FC-BF51-C8EEA80CB834}">
      <dgm:prSet/>
      <dgm:spPr/>
      <dgm:t>
        <a:bodyPr/>
        <a:lstStyle/>
        <a:p>
          <a:r>
            <a:rPr lang="en-US"/>
            <a:t>RHP 18</a:t>
          </a:r>
        </a:p>
      </dgm:t>
    </dgm:pt>
    <dgm:pt modelId="{2B9A9D05-8233-4A0F-80AD-E72433951FEC}" type="parTrans" cxnId="{FAE1659B-28A6-4D10-9D65-20E8092A843D}">
      <dgm:prSet/>
      <dgm:spPr/>
      <dgm:t>
        <a:bodyPr/>
        <a:lstStyle/>
        <a:p>
          <a:endParaRPr lang="en-US"/>
        </a:p>
      </dgm:t>
    </dgm:pt>
    <dgm:pt modelId="{F78F3466-3656-4404-AC95-7E79F6835142}" type="sibTrans" cxnId="{FAE1659B-28A6-4D10-9D65-20E8092A843D}">
      <dgm:prSet/>
      <dgm:spPr/>
      <dgm:t>
        <a:bodyPr/>
        <a:lstStyle/>
        <a:p>
          <a:endParaRPr lang="en-US"/>
        </a:p>
      </dgm:t>
    </dgm:pt>
    <dgm:pt modelId="{047F8053-5752-4B6E-AD5F-06F47797910C}">
      <dgm:prSet/>
      <dgm:spPr/>
      <dgm:t>
        <a:bodyPr/>
        <a:lstStyle/>
        <a:p>
          <a:r>
            <a:rPr lang="en-US"/>
            <a:t>des Anges Cruser, </a:t>
          </a:r>
          <a:r>
            <a:rPr lang="en-US">
              <a:hlinkClick xmlns:r="http://schemas.openxmlformats.org/officeDocument/2006/relationships" r:id="rId3"/>
            </a:rPr>
            <a:t>desAnges@pciprocompsolutions.org</a:t>
          </a:r>
          <a:r>
            <a:rPr lang="en-US"/>
            <a:t>, 817.223.7324</a:t>
          </a:r>
        </a:p>
      </dgm:t>
    </dgm:pt>
    <dgm:pt modelId="{D1F53C09-A533-4F90-AE3B-7EE688B8833F}" type="parTrans" cxnId="{3020591D-FE4A-4C8C-883B-2F1262D2FAC0}">
      <dgm:prSet/>
      <dgm:spPr/>
      <dgm:t>
        <a:bodyPr/>
        <a:lstStyle/>
        <a:p>
          <a:endParaRPr lang="en-US"/>
        </a:p>
      </dgm:t>
    </dgm:pt>
    <dgm:pt modelId="{F3393F5E-9F43-4AEA-BC29-1E647A111FD6}" type="sibTrans" cxnId="{3020591D-FE4A-4C8C-883B-2F1262D2FAC0}">
      <dgm:prSet/>
      <dgm:spPr/>
      <dgm:t>
        <a:bodyPr/>
        <a:lstStyle/>
        <a:p>
          <a:endParaRPr lang="en-US"/>
        </a:p>
      </dgm:t>
    </dgm:pt>
    <dgm:pt modelId="{4F52CD3A-1640-4564-99D8-EBDEF39AF1A6}">
      <dgm:prSet/>
      <dgm:spPr/>
      <dgm:t>
        <a:bodyPr/>
        <a:lstStyle/>
        <a:p>
          <a:r>
            <a:rPr lang="en-US"/>
            <a:t>Leigh Hornsby, </a:t>
          </a:r>
          <a:r>
            <a:rPr lang="en-US">
              <a:hlinkClick xmlns:r="http://schemas.openxmlformats.org/officeDocument/2006/relationships" r:id="rId4"/>
            </a:rPr>
            <a:t>leigh@piacommunications.com</a:t>
          </a:r>
          <a:endParaRPr lang="en-US"/>
        </a:p>
      </dgm:t>
    </dgm:pt>
    <dgm:pt modelId="{AF369266-EB61-459A-AB1E-40C6B76A4A49}" type="parTrans" cxnId="{CB8DD4DB-3C39-45F4-914D-8D714755D9E6}">
      <dgm:prSet/>
      <dgm:spPr/>
      <dgm:t>
        <a:bodyPr/>
        <a:lstStyle/>
        <a:p>
          <a:endParaRPr lang="en-US"/>
        </a:p>
      </dgm:t>
    </dgm:pt>
    <dgm:pt modelId="{B8CCBEC2-5050-4E7C-A9B7-7189DFB86021}" type="sibTrans" cxnId="{CB8DD4DB-3C39-45F4-914D-8D714755D9E6}">
      <dgm:prSet/>
      <dgm:spPr/>
      <dgm:t>
        <a:bodyPr/>
        <a:lstStyle/>
        <a:p>
          <a:endParaRPr lang="en-US"/>
        </a:p>
      </dgm:t>
    </dgm:pt>
    <dgm:pt modelId="{B119DDCD-4766-4E3B-B590-4A0E21AD6018}" type="pres">
      <dgm:prSet presAssocID="{EEC54185-23F1-448E-8AAB-A1FB6979346D}" presName="linear" presStyleCnt="0">
        <dgm:presLayoutVars>
          <dgm:dir/>
          <dgm:animLvl val="lvl"/>
          <dgm:resizeHandles val="exact"/>
        </dgm:presLayoutVars>
      </dgm:prSet>
      <dgm:spPr/>
    </dgm:pt>
    <dgm:pt modelId="{DF496A72-F153-454B-BA45-834A933EEAD9}" type="pres">
      <dgm:prSet presAssocID="{09EF00CA-2DD4-40AB-B6E2-A1ABF74C7EF8}" presName="parentLin" presStyleCnt="0"/>
      <dgm:spPr/>
    </dgm:pt>
    <dgm:pt modelId="{3E4735EB-006E-4F1C-99F1-4AC61E074F0A}" type="pres">
      <dgm:prSet presAssocID="{09EF00CA-2DD4-40AB-B6E2-A1ABF74C7EF8}" presName="parentLeftMargin" presStyleLbl="node1" presStyleIdx="0" presStyleCnt="3"/>
      <dgm:spPr/>
    </dgm:pt>
    <dgm:pt modelId="{903FAEB8-9C9F-487B-AD48-BD19B0FABAEE}" type="pres">
      <dgm:prSet presAssocID="{09EF00CA-2DD4-40AB-B6E2-A1ABF74C7EF8}" presName="parentText" presStyleLbl="node1" presStyleIdx="0" presStyleCnt="3">
        <dgm:presLayoutVars>
          <dgm:chMax val="0"/>
          <dgm:bulletEnabled val="1"/>
        </dgm:presLayoutVars>
      </dgm:prSet>
      <dgm:spPr/>
    </dgm:pt>
    <dgm:pt modelId="{E4B6A8C0-ED69-49CC-892A-8B3BC85647C1}" type="pres">
      <dgm:prSet presAssocID="{09EF00CA-2DD4-40AB-B6E2-A1ABF74C7EF8}" presName="negativeSpace" presStyleCnt="0"/>
      <dgm:spPr/>
    </dgm:pt>
    <dgm:pt modelId="{99E7DC29-FE99-4E7B-9190-DDEFD4015B6B}" type="pres">
      <dgm:prSet presAssocID="{09EF00CA-2DD4-40AB-B6E2-A1ABF74C7EF8}" presName="childText" presStyleLbl="conFgAcc1" presStyleIdx="0" presStyleCnt="3">
        <dgm:presLayoutVars>
          <dgm:bulletEnabled val="1"/>
        </dgm:presLayoutVars>
      </dgm:prSet>
      <dgm:spPr/>
    </dgm:pt>
    <dgm:pt modelId="{8067CE9F-598F-4D88-B06E-1A83677CCEB6}" type="pres">
      <dgm:prSet presAssocID="{2AA869B3-0A13-4B1C-9ECE-F4D13A8DD44A}" presName="spaceBetweenRectangles" presStyleCnt="0"/>
      <dgm:spPr/>
    </dgm:pt>
    <dgm:pt modelId="{3942968A-EA38-4D48-B6E3-0289F399F911}" type="pres">
      <dgm:prSet presAssocID="{043784AE-C8DE-46F7-9CE6-928A158642AC}" presName="parentLin" presStyleCnt="0"/>
      <dgm:spPr/>
    </dgm:pt>
    <dgm:pt modelId="{FE53575E-C358-4FC4-98AF-B712D510FCF3}" type="pres">
      <dgm:prSet presAssocID="{043784AE-C8DE-46F7-9CE6-928A158642AC}" presName="parentLeftMargin" presStyleLbl="node1" presStyleIdx="0" presStyleCnt="3"/>
      <dgm:spPr/>
    </dgm:pt>
    <dgm:pt modelId="{E7C85CB2-4FA5-4360-AAFF-F5D577CE2D66}" type="pres">
      <dgm:prSet presAssocID="{043784AE-C8DE-46F7-9CE6-928A158642AC}" presName="parentText" presStyleLbl="node1" presStyleIdx="1" presStyleCnt="3">
        <dgm:presLayoutVars>
          <dgm:chMax val="0"/>
          <dgm:bulletEnabled val="1"/>
        </dgm:presLayoutVars>
      </dgm:prSet>
      <dgm:spPr/>
    </dgm:pt>
    <dgm:pt modelId="{25C98ABE-2C09-4FF8-AF75-303039209C33}" type="pres">
      <dgm:prSet presAssocID="{043784AE-C8DE-46F7-9CE6-928A158642AC}" presName="negativeSpace" presStyleCnt="0"/>
      <dgm:spPr/>
    </dgm:pt>
    <dgm:pt modelId="{D6B58942-D750-4621-B7BB-B845B244C6C9}" type="pres">
      <dgm:prSet presAssocID="{043784AE-C8DE-46F7-9CE6-928A158642AC}" presName="childText" presStyleLbl="conFgAcc1" presStyleIdx="1" presStyleCnt="3">
        <dgm:presLayoutVars>
          <dgm:bulletEnabled val="1"/>
        </dgm:presLayoutVars>
      </dgm:prSet>
      <dgm:spPr/>
    </dgm:pt>
    <dgm:pt modelId="{C8AF817E-36A1-43D9-8D63-2AC4CA0D621E}" type="pres">
      <dgm:prSet presAssocID="{100CD57D-C6D5-4F84-8F51-8A098F545D70}" presName="spaceBetweenRectangles" presStyleCnt="0"/>
      <dgm:spPr/>
    </dgm:pt>
    <dgm:pt modelId="{C0F94686-9FB7-4411-BA5C-5E061E8C6DAA}" type="pres">
      <dgm:prSet presAssocID="{F1ED154B-23EF-42FC-BF51-C8EEA80CB834}" presName="parentLin" presStyleCnt="0"/>
      <dgm:spPr/>
    </dgm:pt>
    <dgm:pt modelId="{E3C2D8A9-4B4E-4AA6-8E6E-6D5AF6093AD8}" type="pres">
      <dgm:prSet presAssocID="{F1ED154B-23EF-42FC-BF51-C8EEA80CB834}" presName="parentLeftMargin" presStyleLbl="node1" presStyleIdx="1" presStyleCnt="3"/>
      <dgm:spPr/>
    </dgm:pt>
    <dgm:pt modelId="{3E32A2CC-4A24-4AD5-AA38-21BCF82DA88E}" type="pres">
      <dgm:prSet presAssocID="{F1ED154B-23EF-42FC-BF51-C8EEA80CB834}" presName="parentText" presStyleLbl="node1" presStyleIdx="2" presStyleCnt="3">
        <dgm:presLayoutVars>
          <dgm:chMax val="0"/>
          <dgm:bulletEnabled val="1"/>
        </dgm:presLayoutVars>
      </dgm:prSet>
      <dgm:spPr/>
    </dgm:pt>
    <dgm:pt modelId="{CB0FCDCA-6C63-433C-B9BE-89BFBA230F90}" type="pres">
      <dgm:prSet presAssocID="{F1ED154B-23EF-42FC-BF51-C8EEA80CB834}" presName="negativeSpace" presStyleCnt="0"/>
      <dgm:spPr/>
    </dgm:pt>
    <dgm:pt modelId="{72BF6D9F-3ECD-427E-8E94-DB70542B33F1}" type="pres">
      <dgm:prSet presAssocID="{F1ED154B-23EF-42FC-BF51-C8EEA80CB834}" presName="childText" presStyleLbl="conFgAcc1" presStyleIdx="2" presStyleCnt="3">
        <dgm:presLayoutVars>
          <dgm:bulletEnabled val="1"/>
        </dgm:presLayoutVars>
      </dgm:prSet>
      <dgm:spPr/>
    </dgm:pt>
  </dgm:ptLst>
  <dgm:cxnLst>
    <dgm:cxn modelId="{FF78E40B-49BC-4AEC-816A-E10F88221300}" type="presOf" srcId="{043784AE-C8DE-46F7-9CE6-928A158642AC}" destId="{FE53575E-C358-4FC4-98AF-B712D510FCF3}" srcOrd="0" destOrd="0" presId="urn:microsoft.com/office/officeart/2005/8/layout/list1"/>
    <dgm:cxn modelId="{7305C316-42A2-48E0-B390-8C6AE1A626E9}" type="presOf" srcId="{F1ED154B-23EF-42FC-BF51-C8EEA80CB834}" destId="{3E32A2CC-4A24-4AD5-AA38-21BCF82DA88E}" srcOrd="1" destOrd="0" presId="urn:microsoft.com/office/officeart/2005/8/layout/list1"/>
    <dgm:cxn modelId="{3020591D-FE4A-4C8C-883B-2F1262D2FAC0}" srcId="{F1ED154B-23EF-42FC-BF51-C8EEA80CB834}" destId="{047F8053-5752-4B6E-AD5F-06F47797910C}" srcOrd="0" destOrd="0" parTransId="{D1F53C09-A533-4F90-AE3B-7EE688B8833F}" sibTransId="{F3393F5E-9F43-4AEA-BC29-1E647A111FD6}"/>
    <dgm:cxn modelId="{FE00311F-75BD-4EF8-BA96-A8E7B419F890}" type="presOf" srcId="{043784AE-C8DE-46F7-9CE6-928A158642AC}" destId="{E7C85CB2-4FA5-4360-AAFF-F5D577CE2D66}" srcOrd="1" destOrd="0" presId="urn:microsoft.com/office/officeart/2005/8/layout/list1"/>
    <dgm:cxn modelId="{A4EFD06C-3AE5-481B-B901-DA93957E6352}" srcId="{EEC54185-23F1-448E-8AAB-A1FB6979346D}" destId="{09EF00CA-2DD4-40AB-B6E2-A1ABF74C7EF8}" srcOrd="0" destOrd="0" parTransId="{3189D22D-9AB1-4DAF-B533-B43EDF5E2B02}" sibTransId="{2AA869B3-0A13-4B1C-9ECE-F4D13A8DD44A}"/>
    <dgm:cxn modelId="{B21E8270-BF68-420C-9F6A-F9789C65BAFF}" srcId="{043784AE-C8DE-46F7-9CE6-928A158642AC}" destId="{A10DEA45-9C00-4C9F-B1D6-F03BF77E4AA9}" srcOrd="0" destOrd="0" parTransId="{95C0BEA2-0410-44E4-87CC-FCD83937DD4C}" sibTransId="{0D2154B0-E8A9-4457-A0D8-2ACFAC2EA334}"/>
    <dgm:cxn modelId="{C8AF9950-B679-4AC9-BA7C-783B064BC4D7}" type="presOf" srcId="{A10DEA45-9C00-4C9F-B1D6-F03BF77E4AA9}" destId="{D6B58942-D750-4621-B7BB-B845B244C6C9}" srcOrd="0" destOrd="0" presId="urn:microsoft.com/office/officeart/2005/8/layout/list1"/>
    <dgm:cxn modelId="{82BDCC59-1F4A-4AAD-99BF-4C3501EC6E90}" type="presOf" srcId="{09EF00CA-2DD4-40AB-B6E2-A1ABF74C7EF8}" destId="{903FAEB8-9C9F-487B-AD48-BD19B0FABAEE}" srcOrd="1" destOrd="0" presId="urn:microsoft.com/office/officeart/2005/8/layout/list1"/>
    <dgm:cxn modelId="{ABED7D89-D7AD-4A7A-855F-B32CFCD13EFB}" type="presOf" srcId="{4F52CD3A-1640-4564-99D8-EBDEF39AF1A6}" destId="{72BF6D9F-3ECD-427E-8E94-DB70542B33F1}" srcOrd="0" destOrd="1" presId="urn:microsoft.com/office/officeart/2005/8/layout/list1"/>
    <dgm:cxn modelId="{FAE1659B-28A6-4D10-9D65-20E8092A843D}" srcId="{EEC54185-23F1-448E-8AAB-A1FB6979346D}" destId="{F1ED154B-23EF-42FC-BF51-C8EEA80CB834}" srcOrd="2" destOrd="0" parTransId="{2B9A9D05-8233-4A0F-80AD-E72433951FEC}" sibTransId="{F78F3466-3656-4404-AC95-7E79F6835142}"/>
    <dgm:cxn modelId="{82AA4A9D-6C66-440C-B6F7-3897B1F8DD14}" type="presOf" srcId="{86426031-901E-4575-9D4A-601A579F1466}" destId="{99E7DC29-FE99-4E7B-9190-DDEFD4015B6B}" srcOrd="0" destOrd="0" presId="urn:microsoft.com/office/officeart/2005/8/layout/list1"/>
    <dgm:cxn modelId="{E4D377B2-E8F7-4015-94D0-F43F394F1533}" srcId="{09EF00CA-2DD4-40AB-B6E2-A1ABF74C7EF8}" destId="{86426031-901E-4575-9D4A-601A579F1466}" srcOrd="0" destOrd="0" parTransId="{8825939A-F4F6-40EE-AC6D-B04898309FF5}" sibTransId="{32771B05-52FF-419A-8996-F1635A721AFD}"/>
    <dgm:cxn modelId="{795D2CBA-F587-46CB-968A-8DAE4D155F0A}" type="presOf" srcId="{047F8053-5752-4B6E-AD5F-06F47797910C}" destId="{72BF6D9F-3ECD-427E-8E94-DB70542B33F1}" srcOrd="0" destOrd="0" presId="urn:microsoft.com/office/officeart/2005/8/layout/list1"/>
    <dgm:cxn modelId="{C42102D8-2462-4ABE-A370-6FB1FCAD74A3}" srcId="{EEC54185-23F1-448E-8AAB-A1FB6979346D}" destId="{043784AE-C8DE-46F7-9CE6-928A158642AC}" srcOrd="1" destOrd="0" parTransId="{DA04A992-83CB-44D6-B216-C50FB2ED9DAD}" sibTransId="{100CD57D-C6D5-4F84-8F51-8A098F545D70}"/>
    <dgm:cxn modelId="{354FA8D8-1DFA-4B55-9F3A-10A5FDBED8FD}" type="presOf" srcId="{09EF00CA-2DD4-40AB-B6E2-A1ABF74C7EF8}" destId="{3E4735EB-006E-4F1C-99F1-4AC61E074F0A}" srcOrd="0" destOrd="0" presId="urn:microsoft.com/office/officeart/2005/8/layout/list1"/>
    <dgm:cxn modelId="{CB8DD4DB-3C39-45F4-914D-8D714755D9E6}" srcId="{F1ED154B-23EF-42FC-BF51-C8EEA80CB834}" destId="{4F52CD3A-1640-4564-99D8-EBDEF39AF1A6}" srcOrd="1" destOrd="0" parTransId="{AF369266-EB61-459A-AB1E-40C6B76A4A49}" sibTransId="{B8CCBEC2-5050-4E7C-A9B7-7189DFB86021}"/>
    <dgm:cxn modelId="{EAE774E9-C9B3-48ED-A4C3-F2D5E8E3CD03}" type="presOf" srcId="{EEC54185-23F1-448E-8AAB-A1FB6979346D}" destId="{B119DDCD-4766-4E3B-B590-4A0E21AD6018}" srcOrd="0" destOrd="0" presId="urn:microsoft.com/office/officeart/2005/8/layout/list1"/>
    <dgm:cxn modelId="{D50327F3-217D-4755-B8ED-2BFBCC983283}" type="presOf" srcId="{F1ED154B-23EF-42FC-BF51-C8EEA80CB834}" destId="{E3C2D8A9-4B4E-4AA6-8E6E-6D5AF6093AD8}" srcOrd="0" destOrd="0" presId="urn:microsoft.com/office/officeart/2005/8/layout/list1"/>
    <dgm:cxn modelId="{416D83A7-BA22-4758-B7A2-55C2F4B70268}" type="presParOf" srcId="{B119DDCD-4766-4E3B-B590-4A0E21AD6018}" destId="{DF496A72-F153-454B-BA45-834A933EEAD9}" srcOrd="0" destOrd="0" presId="urn:microsoft.com/office/officeart/2005/8/layout/list1"/>
    <dgm:cxn modelId="{51E43DD1-AC69-4151-BE70-5A474CC23048}" type="presParOf" srcId="{DF496A72-F153-454B-BA45-834A933EEAD9}" destId="{3E4735EB-006E-4F1C-99F1-4AC61E074F0A}" srcOrd="0" destOrd="0" presId="urn:microsoft.com/office/officeart/2005/8/layout/list1"/>
    <dgm:cxn modelId="{63E67C2A-23A4-4500-9CA6-DBA20D3A2282}" type="presParOf" srcId="{DF496A72-F153-454B-BA45-834A933EEAD9}" destId="{903FAEB8-9C9F-487B-AD48-BD19B0FABAEE}" srcOrd="1" destOrd="0" presId="urn:microsoft.com/office/officeart/2005/8/layout/list1"/>
    <dgm:cxn modelId="{9926B2F0-1279-4F13-AD7D-2F1AF8E1F444}" type="presParOf" srcId="{B119DDCD-4766-4E3B-B590-4A0E21AD6018}" destId="{E4B6A8C0-ED69-49CC-892A-8B3BC85647C1}" srcOrd="1" destOrd="0" presId="urn:microsoft.com/office/officeart/2005/8/layout/list1"/>
    <dgm:cxn modelId="{64270E20-6C82-479F-A795-31E820A3E914}" type="presParOf" srcId="{B119DDCD-4766-4E3B-B590-4A0E21AD6018}" destId="{99E7DC29-FE99-4E7B-9190-DDEFD4015B6B}" srcOrd="2" destOrd="0" presId="urn:microsoft.com/office/officeart/2005/8/layout/list1"/>
    <dgm:cxn modelId="{80FFDC8F-BEAC-4250-A4A4-F340197C106F}" type="presParOf" srcId="{B119DDCD-4766-4E3B-B590-4A0E21AD6018}" destId="{8067CE9F-598F-4D88-B06E-1A83677CCEB6}" srcOrd="3" destOrd="0" presId="urn:microsoft.com/office/officeart/2005/8/layout/list1"/>
    <dgm:cxn modelId="{0BD0B8DA-4199-4721-8458-73659A0DDAC5}" type="presParOf" srcId="{B119DDCD-4766-4E3B-B590-4A0E21AD6018}" destId="{3942968A-EA38-4D48-B6E3-0289F399F911}" srcOrd="4" destOrd="0" presId="urn:microsoft.com/office/officeart/2005/8/layout/list1"/>
    <dgm:cxn modelId="{C900A89E-83A2-496E-856A-F2451EB66573}" type="presParOf" srcId="{3942968A-EA38-4D48-B6E3-0289F399F911}" destId="{FE53575E-C358-4FC4-98AF-B712D510FCF3}" srcOrd="0" destOrd="0" presId="urn:microsoft.com/office/officeart/2005/8/layout/list1"/>
    <dgm:cxn modelId="{1FB52F6B-6B02-42A7-80CB-9D001272A037}" type="presParOf" srcId="{3942968A-EA38-4D48-B6E3-0289F399F911}" destId="{E7C85CB2-4FA5-4360-AAFF-F5D577CE2D66}" srcOrd="1" destOrd="0" presId="urn:microsoft.com/office/officeart/2005/8/layout/list1"/>
    <dgm:cxn modelId="{FC8AAD7C-EE50-448B-858F-1156A77908CB}" type="presParOf" srcId="{B119DDCD-4766-4E3B-B590-4A0E21AD6018}" destId="{25C98ABE-2C09-4FF8-AF75-303039209C33}" srcOrd="5" destOrd="0" presId="urn:microsoft.com/office/officeart/2005/8/layout/list1"/>
    <dgm:cxn modelId="{89486E0E-8E98-405C-BFE5-18528AE3591E}" type="presParOf" srcId="{B119DDCD-4766-4E3B-B590-4A0E21AD6018}" destId="{D6B58942-D750-4621-B7BB-B845B244C6C9}" srcOrd="6" destOrd="0" presId="urn:microsoft.com/office/officeart/2005/8/layout/list1"/>
    <dgm:cxn modelId="{D0EF8EAF-163F-4F70-BCFE-42FB78DD0BDF}" type="presParOf" srcId="{B119DDCD-4766-4E3B-B590-4A0E21AD6018}" destId="{C8AF817E-36A1-43D9-8D63-2AC4CA0D621E}" srcOrd="7" destOrd="0" presId="urn:microsoft.com/office/officeart/2005/8/layout/list1"/>
    <dgm:cxn modelId="{E7AA5262-4ABD-405F-BB99-68EF4712BFFA}" type="presParOf" srcId="{B119DDCD-4766-4E3B-B590-4A0E21AD6018}" destId="{C0F94686-9FB7-4411-BA5C-5E061E8C6DAA}" srcOrd="8" destOrd="0" presId="urn:microsoft.com/office/officeart/2005/8/layout/list1"/>
    <dgm:cxn modelId="{58F57354-10EC-4091-B903-F43391C89B45}" type="presParOf" srcId="{C0F94686-9FB7-4411-BA5C-5E061E8C6DAA}" destId="{E3C2D8A9-4B4E-4AA6-8E6E-6D5AF6093AD8}" srcOrd="0" destOrd="0" presId="urn:microsoft.com/office/officeart/2005/8/layout/list1"/>
    <dgm:cxn modelId="{E45ACD61-7E67-4088-A6AD-A494FA9F680C}" type="presParOf" srcId="{C0F94686-9FB7-4411-BA5C-5E061E8C6DAA}" destId="{3E32A2CC-4A24-4AD5-AA38-21BCF82DA88E}" srcOrd="1" destOrd="0" presId="urn:microsoft.com/office/officeart/2005/8/layout/list1"/>
    <dgm:cxn modelId="{20774C80-3C9D-4014-B2A9-4028E437E158}" type="presParOf" srcId="{B119DDCD-4766-4E3B-B590-4A0E21AD6018}" destId="{CB0FCDCA-6C63-433C-B9BE-89BFBA230F90}" srcOrd="9" destOrd="0" presId="urn:microsoft.com/office/officeart/2005/8/layout/list1"/>
    <dgm:cxn modelId="{160057CB-EF46-452C-8A65-6C7B5BE9D6BC}" type="presParOf" srcId="{B119DDCD-4766-4E3B-B590-4A0E21AD6018}" destId="{72BF6D9F-3ECD-427E-8E94-DB70542B33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AAEDF-FA28-4D1E-9604-E65CB572949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9A5E9-09D4-461E-9B78-DE2E196E0802}">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Welcome/Introductions</a:t>
          </a:r>
        </a:p>
      </dsp:txBody>
      <dsp:txXfrm>
        <a:off x="0" y="2703"/>
        <a:ext cx="6900512" cy="921789"/>
      </dsp:txXfrm>
    </dsp:sp>
    <dsp:sp modelId="{4AF76527-A03B-4530-9DC0-8C861E14B515}">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9191F-3992-4A23-A519-84223AF025D2}">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Brief DSRIP Reporting Updates</a:t>
          </a:r>
        </a:p>
      </dsp:txBody>
      <dsp:txXfrm>
        <a:off x="0" y="924492"/>
        <a:ext cx="6900512" cy="921789"/>
      </dsp:txXfrm>
    </dsp:sp>
    <dsp:sp modelId="{28996D1C-C326-4F96-9A05-5C3B60F8FBB9}">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35916-C0C0-4691-871C-9224F31B3FD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Category A Requirements for DY10 October Reporting</a:t>
          </a:r>
        </a:p>
      </dsp:txBody>
      <dsp:txXfrm>
        <a:off x="0" y="1846281"/>
        <a:ext cx="6900512" cy="921789"/>
      </dsp:txXfrm>
    </dsp:sp>
    <dsp:sp modelId="{5E9C15F3-3023-43F7-8021-472BCA37CE19}">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901BD-D316-4404-A55C-0493BC3139C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Cost &amp; Saving Reporting Prep:  What is Needed?</a:t>
          </a:r>
        </a:p>
      </dsp:txBody>
      <dsp:txXfrm>
        <a:off x="0" y="2768070"/>
        <a:ext cx="6900512" cy="921789"/>
      </dsp:txXfrm>
    </dsp:sp>
    <dsp:sp modelId="{94E6BCC4-CD70-416F-80B3-44AB5D71C19F}">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A234E-A9C5-44FE-BFB3-49F09C5D6639}">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Walkthrough of the Draft HHSC Cost &amp; Savings Tool</a:t>
          </a:r>
        </a:p>
      </dsp:txBody>
      <dsp:txXfrm>
        <a:off x="0" y="3689859"/>
        <a:ext cx="6900512" cy="921789"/>
      </dsp:txXfrm>
    </dsp:sp>
    <dsp:sp modelId="{3FC98B7A-F6A3-41AF-A0E0-CA8940A06153}">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D40AF-E64B-4AE1-BE5D-772E6EED88DD}">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Wrap-up and Closing Remarks</a:t>
          </a:r>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97295-5229-405C-9AEC-80ED46229BF6}">
      <dsp:nvSpPr>
        <dsp:cNvPr id="0" name=""/>
        <dsp:cNvSpPr/>
      </dsp:nvSpPr>
      <dsp:spPr>
        <a:xfrm>
          <a:off x="0" y="331097"/>
          <a:ext cx="7696193"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F98FA-9D26-4982-8A46-71AB209BF000}">
      <dsp:nvSpPr>
        <dsp:cNvPr id="0" name=""/>
        <dsp:cNvSpPr/>
      </dsp:nvSpPr>
      <dsp:spPr>
        <a:xfrm>
          <a:off x="384809" y="124457"/>
          <a:ext cx="5387335"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628" tIns="0" rIns="203628" bIns="0" numCol="1" spcCol="1270" anchor="ctr" anchorCtr="0">
          <a:noAutofit/>
        </a:bodyPr>
        <a:lstStyle/>
        <a:p>
          <a:pPr marL="0" lvl="0" indent="0" algn="l" defTabSz="622300">
            <a:lnSpc>
              <a:spcPct val="90000"/>
            </a:lnSpc>
            <a:spcBef>
              <a:spcPct val="0"/>
            </a:spcBef>
            <a:spcAft>
              <a:spcPct val="35000"/>
            </a:spcAft>
            <a:buNone/>
          </a:pPr>
          <a:r>
            <a:rPr lang="en-US" sz="1400" kern="1200" dirty="0"/>
            <a:t>Semi-Annual Reporting (SAR)</a:t>
          </a:r>
        </a:p>
      </dsp:txBody>
      <dsp:txXfrm>
        <a:off x="404984" y="144632"/>
        <a:ext cx="5346985" cy="372930"/>
      </dsp:txXfrm>
    </dsp:sp>
    <dsp:sp modelId="{A1F3087E-939D-4D45-89A6-C1526DDC0F9B}">
      <dsp:nvSpPr>
        <dsp:cNvPr id="0" name=""/>
        <dsp:cNvSpPr/>
      </dsp:nvSpPr>
      <dsp:spPr>
        <a:xfrm>
          <a:off x="0" y="966137"/>
          <a:ext cx="7696193" cy="1499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310" tIns="291592" rIns="59731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Qualitative Questions in the online reporting CAT A tab</a:t>
          </a:r>
        </a:p>
        <a:p>
          <a:pPr marL="228600" lvl="2" indent="-114300" algn="l" defTabSz="622300">
            <a:lnSpc>
              <a:spcPct val="90000"/>
            </a:lnSpc>
            <a:spcBef>
              <a:spcPct val="0"/>
            </a:spcBef>
            <a:spcAft>
              <a:spcPct val="15000"/>
            </a:spcAft>
            <a:buFont typeface="Courier New" panose="02070309020205020404" pitchFamily="49" charset="0"/>
            <a:buChar char="o"/>
          </a:pPr>
          <a:r>
            <a:rPr lang="en-US" sz="1400" kern="1200" dirty="0"/>
            <a:t>Collaborative Participation</a:t>
          </a:r>
        </a:p>
        <a:p>
          <a:pPr marL="228600" lvl="2" indent="-114300" algn="l" defTabSz="622300">
            <a:lnSpc>
              <a:spcPct val="90000"/>
            </a:lnSpc>
            <a:spcBef>
              <a:spcPct val="0"/>
            </a:spcBef>
            <a:spcAft>
              <a:spcPct val="15000"/>
            </a:spcAft>
            <a:buFont typeface="Courier New" panose="02070309020205020404" pitchFamily="49" charset="0"/>
            <a:buChar char="o"/>
          </a:pPr>
          <a:r>
            <a:rPr lang="en-US" sz="1400" kern="1200" dirty="0"/>
            <a:t>Alternative Payment Models Participations</a:t>
          </a:r>
        </a:p>
        <a:p>
          <a:pPr marL="114300" lvl="1" indent="-114300" algn="l" defTabSz="622300">
            <a:lnSpc>
              <a:spcPct val="90000"/>
            </a:lnSpc>
            <a:spcBef>
              <a:spcPct val="0"/>
            </a:spcBef>
            <a:spcAft>
              <a:spcPct val="15000"/>
            </a:spcAft>
            <a:buChar char="•"/>
          </a:pPr>
          <a:r>
            <a:rPr lang="en-US" sz="1400" kern="1200" dirty="0"/>
            <a:t>A Core Activities Template</a:t>
          </a:r>
        </a:p>
        <a:p>
          <a:pPr marL="114300" lvl="1" indent="-114300" algn="l" defTabSz="622300">
            <a:lnSpc>
              <a:spcPct val="90000"/>
            </a:lnSpc>
            <a:spcBef>
              <a:spcPct val="0"/>
            </a:spcBef>
            <a:spcAft>
              <a:spcPct val="15000"/>
            </a:spcAft>
            <a:buChar char="•"/>
          </a:pPr>
          <a:r>
            <a:rPr lang="en-US" sz="1400" kern="1200" dirty="0"/>
            <a:t>Complete Cost &amp; Savings Analysis Template</a:t>
          </a:r>
        </a:p>
      </dsp:txBody>
      <dsp:txXfrm>
        <a:off x="0" y="966137"/>
        <a:ext cx="7696193" cy="1499400"/>
      </dsp:txXfrm>
    </dsp:sp>
    <dsp:sp modelId="{FC97269B-03CB-4407-851B-D8AA068C7EB8}">
      <dsp:nvSpPr>
        <dsp:cNvPr id="0" name=""/>
        <dsp:cNvSpPr/>
      </dsp:nvSpPr>
      <dsp:spPr>
        <a:xfrm>
          <a:off x="384809" y="759497"/>
          <a:ext cx="5387335"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628" tIns="0" rIns="203628" bIns="0" numCol="1" spcCol="1270" anchor="ctr" anchorCtr="0">
          <a:noAutofit/>
        </a:bodyPr>
        <a:lstStyle/>
        <a:p>
          <a:pPr marL="0" lvl="0" indent="0" algn="l" defTabSz="622300">
            <a:lnSpc>
              <a:spcPct val="90000"/>
            </a:lnSpc>
            <a:spcBef>
              <a:spcPct val="0"/>
            </a:spcBef>
            <a:spcAft>
              <a:spcPct val="35000"/>
            </a:spcAft>
            <a:buNone/>
          </a:pPr>
          <a:r>
            <a:rPr lang="en-US" sz="1400" kern="1200" dirty="0"/>
            <a:t>Category A</a:t>
          </a:r>
        </a:p>
      </dsp:txBody>
      <dsp:txXfrm>
        <a:off x="404984" y="779672"/>
        <a:ext cx="5346985" cy="372930"/>
      </dsp:txXfrm>
    </dsp:sp>
    <dsp:sp modelId="{3575AC8E-8877-4EFB-9A48-0793804BCB45}">
      <dsp:nvSpPr>
        <dsp:cNvPr id="0" name=""/>
        <dsp:cNvSpPr/>
      </dsp:nvSpPr>
      <dsp:spPr>
        <a:xfrm>
          <a:off x="0" y="2747777"/>
          <a:ext cx="7696193" cy="8158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310" tIns="291592" rIns="59731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Complete your CAT B tab</a:t>
          </a:r>
        </a:p>
        <a:p>
          <a:pPr marL="114300" lvl="1" indent="-114300" algn="l" defTabSz="622300">
            <a:lnSpc>
              <a:spcPct val="90000"/>
            </a:lnSpc>
            <a:spcBef>
              <a:spcPct val="0"/>
            </a:spcBef>
            <a:spcAft>
              <a:spcPct val="15000"/>
            </a:spcAft>
            <a:buChar char="•"/>
          </a:pPr>
          <a:r>
            <a:rPr lang="en-US" sz="1400" kern="1200" dirty="0"/>
            <a:t>DY10 CAT B – Measurement Period 10/1/20 – 9/30/21</a:t>
          </a:r>
        </a:p>
      </dsp:txBody>
      <dsp:txXfrm>
        <a:off x="0" y="2747777"/>
        <a:ext cx="7696193" cy="815850"/>
      </dsp:txXfrm>
    </dsp:sp>
    <dsp:sp modelId="{0D472A19-5464-4A2A-8C27-AC8DFC5F2FE9}">
      <dsp:nvSpPr>
        <dsp:cNvPr id="0" name=""/>
        <dsp:cNvSpPr/>
      </dsp:nvSpPr>
      <dsp:spPr>
        <a:xfrm>
          <a:off x="384809" y="2541137"/>
          <a:ext cx="5387335"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628" tIns="0" rIns="203628" bIns="0" numCol="1" spcCol="1270" anchor="ctr" anchorCtr="0">
          <a:noAutofit/>
        </a:bodyPr>
        <a:lstStyle/>
        <a:p>
          <a:pPr marL="0" lvl="0" indent="0" algn="l" defTabSz="622300">
            <a:lnSpc>
              <a:spcPct val="90000"/>
            </a:lnSpc>
            <a:spcBef>
              <a:spcPct val="0"/>
            </a:spcBef>
            <a:spcAft>
              <a:spcPct val="35000"/>
            </a:spcAft>
            <a:buNone/>
          </a:pPr>
          <a:r>
            <a:rPr lang="en-US" sz="1400" kern="1200"/>
            <a:t>CAT B</a:t>
          </a:r>
        </a:p>
      </dsp:txBody>
      <dsp:txXfrm>
        <a:off x="404984" y="2561312"/>
        <a:ext cx="5346985" cy="372930"/>
      </dsp:txXfrm>
    </dsp:sp>
    <dsp:sp modelId="{B09925A1-0445-4E85-8D8A-769E707D748C}">
      <dsp:nvSpPr>
        <dsp:cNvPr id="0" name=""/>
        <dsp:cNvSpPr/>
      </dsp:nvSpPr>
      <dsp:spPr>
        <a:xfrm>
          <a:off x="0" y="3845867"/>
          <a:ext cx="7696193" cy="1499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310" tIns="291592" rIns="59731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Performance Year 3 (PY3 – CY2020) Goal Achievement and Reporting Milestones</a:t>
          </a:r>
        </a:p>
        <a:p>
          <a:pPr marL="228600" lvl="2" indent="-114300" algn="l" defTabSz="622300">
            <a:lnSpc>
              <a:spcPct val="90000"/>
            </a:lnSpc>
            <a:spcBef>
              <a:spcPct val="0"/>
            </a:spcBef>
            <a:spcAft>
              <a:spcPct val="15000"/>
            </a:spcAft>
            <a:buChar char="•"/>
          </a:pPr>
          <a:r>
            <a:rPr lang="en-US" sz="1400" kern="1200" dirty="0"/>
            <a:t>DY9 RM-4</a:t>
          </a:r>
        </a:p>
        <a:p>
          <a:pPr marL="228600" lvl="2" indent="-114300" algn="l" defTabSz="622300">
            <a:lnSpc>
              <a:spcPct val="90000"/>
            </a:lnSpc>
            <a:spcBef>
              <a:spcPct val="0"/>
            </a:spcBef>
            <a:spcAft>
              <a:spcPct val="15000"/>
            </a:spcAft>
            <a:buChar char="•"/>
          </a:pPr>
          <a:r>
            <a:rPr lang="en-US" sz="1400" kern="1200" dirty="0"/>
            <a:t>DY9 AM-9.x</a:t>
          </a:r>
        </a:p>
        <a:p>
          <a:pPr marL="114300" lvl="1" indent="-114300" algn="l" defTabSz="622300">
            <a:lnSpc>
              <a:spcPct val="90000"/>
            </a:lnSpc>
            <a:spcBef>
              <a:spcPct val="0"/>
            </a:spcBef>
            <a:spcAft>
              <a:spcPct val="15000"/>
            </a:spcAft>
            <a:buChar char="•"/>
          </a:pPr>
          <a:r>
            <a:rPr lang="en-US" sz="1400" kern="1200" dirty="0"/>
            <a:t>Complete and Upload CAT C Template</a:t>
          </a:r>
        </a:p>
        <a:p>
          <a:pPr marL="114300" lvl="1" indent="-114300" algn="l" defTabSz="622300">
            <a:lnSpc>
              <a:spcPct val="90000"/>
            </a:lnSpc>
            <a:spcBef>
              <a:spcPct val="0"/>
            </a:spcBef>
            <a:spcAft>
              <a:spcPct val="15000"/>
            </a:spcAft>
            <a:buChar char="•"/>
          </a:pPr>
          <a:r>
            <a:rPr lang="en-US" sz="1400" kern="1200" dirty="0"/>
            <a:t>CAT C Related Strategies Template sent to HHSC Email (if partial/no CAT C in April)</a:t>
          </a:r>
        </a:p>
      </dsp:txBody>
      <dsp:txXfrm>
        <a:off x="0" y="3845867"/>
        <a:ext cx="7696193" cy="1499400"/>
      </dsp:txXfrm>
    </dsp:sp>
    <dsp:sp modelId="{469A179A-87EC-4296-8B0B-E69EE27E2A74}">
      <dsp:nvSpPr>
        <dsp:cNvPr id="0" name=""/>
        <dsp:cNvSpPr/>
      </dsp:nvSpPr>
      <dsp:spPr>
        <a:xfrm>
          <a:off x="384809" y="3639227"/>
          <a:ext cx="5387335"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628" tIns="0" rIns="203628" bIns="0" numCol="1" spcCol="1270" anchor="ctr" anchorCtr="0">
          <a:noAutofit/>
        </a:bodyPr>
        <a:lstStyle/>
        <a:p>
          <a:pPr marL="0" lvl="0" indent="0" algn="l" defTabSz="622300">
            <a:lnSpc>
              <a:spcPct val="90000"/>
            </a:lnSpc>
            <a:spcBef>
              <a:spcPct val="0"/>
            </a:spcBef>
            <a:spcAft>
              <a:spcPct val="35000"/>
            </a:spcAft>
            <a:buNone/>
          </a:pPr>
          <a:r>
            <a:rPr lang="en-US" sz="1400" kern="1200"/>
            <a:t>CAT C</a:t>
          </a:r>
        </a:p>
      </dsp:txBody>
      <dsp:txXfrm>
        <a:off x="404984" y="3659402"/>
        <a:ext cx="5346985" cy="372930"/>
      </dsp:txXfrm>
    </dsp:sp>
    <dsp:sp modelId="{0134516B-3F25-4CD2-898C-FE3388944C3A}">
      <dsp:nvSpPr>
        <dsp:cNvPr id="0" name=""/>
        <dsp:cNvSpPr/>
      </dsp:nvSpPr>
      <dsp:spPr>
        <a:xfrm>
          <a:off x="0" y="5627507"/>
          <a:ext cx="7696193" cy="8158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310" tIns="291592" rIns="59731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Complete Cat D if not completed in April DY10R1</a:t>
          </a:r>
        </a:p>
        <a:p>
          <a:pPr marL="114300" lvl="1" indent="-114300" algn="l" defTabSz="622300">
            <a:lnSpc>
              <a:spcPct val="90000"/>
            </a:lnSpc>
            <a:spcBef>
              <a:spcPct val="0"/>
            </a:spcBef>
            <a:spcAft>
              <a:spcPct val="15000"/>
            </a:spcAft>
            <a:buChar char="•"/>
          </a:pPr>
          <a:r>
            <a:rPr lang="en-US" sz="1400" kern="1200" dirty="0"/>
            <a:t>Category D Template</a:t>
          </a:r>
        </a:p>
      </dsp:txBody>
      <dsp:txXfrm>
        <a:off x="0" y="5627507"/>
        <a:ext cx="7696193" cy="815850"/>
      </dsp:txXfrm>
    </dsp:sp>
    <dsp:sp modelId="{8EFB0617-8849-4A43-A9CC-4AF8E0BCA037}">
      <dsp:nvSpPr>
        <dsp:cNvPr id="0" name=""/>
        <dsp:cNvSpPr/>
      </dsp:nvSpPr>
      <dsp:spPr>
        <a:xfrm>
          <a:off x="384809" y="5420867"/>
          <a:ext cx="5387335"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628" tIns="0" rIns="203628" bIns="0" numCol="1" spcCol="1270" anchor="ctr" anchorCtr="0">
          <a:noAutofit/>
        </a:bodyPr>
        <a:lstStyle/>
        <a:p>
          <a:pPr marL="0" lvl="0" indent="0" algn="l" defTabSz="622300">
            <a:lnSpc>
              <a:spcPct val="90000"/>
            </a:lnSpc>
            <a:spcBef>
              <a:spcPct val="0"/>
            </a:spcBef>
            <a:spcAft>
              <a:spcPct val="35000"/>
            </a:spcAft>
            <a:buNone/>
          </a:pPr>
          <a:r>
            <a:rPr lang="en-US" sz="1400" kern="1200"/>
            <a:t>CAT D</a:t>
          </a:r>
        </a:p>
      </dsp:txBody>
      <dsp:txXfrm>
        <a:off x="404984" y="5441042"/>
        <a:ext cx="534698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66BA-350D-4FD9-85A2-84A859CA06B2}">
      <dsp:nvSpPr>
        <dsp:cNvPr id="0" name=""/>
        <dsp:cNvSpPr/>
      </dsp:nvSpPr>
      <dsp:spPr>
        <a:xfrm>
          <a:off x="0" y="992"/>
          <a:ext cx="109193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CF0FA-FCF1-4C94-BD86-239C726E683F}">
      <dsp:nvSpPr>
        <dsp:cNvPr id="0" name=""/>
        <dsp:cNvSpPr/>
      </dsp:nvSpPr>
      <dsp:spPr>
        <a:xfrm>
          <a:off x="0" y="992"/>
          <a:ext cx="2161267" cy="203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HHSC’s template has the same Cost Category buckets for all provider types:</a:t>
          </a:r>
        </a:p>
      </dsp:txBody>
      <dsp:txXfrm>
        <a:off x="0" y="992"/>
        <a:ext cx="2161267" cy="2031574"/>
      </dsp:txXfrm>
    </dsp:sp>
    <dsp:sp modelId="{88F2D4C2-6716-4FCB-BA02-59DF5213E0F7}">
      <dsp:nvSpPr>
        <dsp:cNvPr id="0" name=""/>
        <dsp:cNvSpPr/>
      </dsp:nvSpPr>
      <dsp:spPr>
        <a:xfrm>
          <a:off x="2325058" y="13008"/>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Personnel</a:t>
          </a:r>
        </a:p>
      </dsp:txBody>
      <dsp:txXfrm>
        <a:off x="2325058" y="13008"/>
        <a:ext cx="8571693" cy="240307"/>
      </dsp:txXfrm>
    </dsp:sp>
    <dsp:sp modelId="{40AB3A70-CEDE-4C52-BC7C-56B07288CA4F}">
      <dsp:nvSpPr>
        <dsp:cNvPr id="0" name=""/>
        <dsp:cNvSpPr/>
      </dsp:nvSpPr>
      <dsp:spPr>
        <a:xfrm>
          <a:off x="2161267" y="253315"/>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DD78B-D0AE-4E7B-8A52-F64E89218F3C}">
      <dsp:nvSpPr>
        <dsp:cNvPr id="0" name=""/>
        <dsp:cNvSpPr/>
      </dsp:nvSpPr>
      <dsp:spPr>
        <a:xfrm>
          <a:off x="2325058" y="265330"/>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Training &amp; Education</a:t>
          </a:r>
        </a:p>
      </dsp:txBody>
      <dsp:txXfrm>
        <a:off x="2325058" y="265330"/>
        <a:ext cx="8571693" cy="240307"/>
      </dsp:txXfrm>
    </dsp:sp>
    <dsp:sp modelId="{2B60F7A9-5FD4-4C7C-A3E7-0170D2BA2CA0}">
      <dsp:nvSpPr>
        <dsp:cNvPr id="0" name=""/>
        <dsp:cNvSpPr/>
      </dsp:nvSpPr>
      <dsp:spPr>
        <a:xfrm>
          <a:off x="2161267" y="505637"/>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6091F-B6A0-4E98-906B-C54C4C350B90}">
      <dsp:nvSpPr>
        <dsp:cNvPr id="0" name=""/>
        <dsp:cNvSpPr/>
      </dsp:nvSpPr>
      <dsp:spPr>
        <a:xfrm>
          <a:off x="2325058" y="517653"/>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Office Operations</a:t>
          </a:r>
        </a:p>
      </dsp:txBody>
      <dsp:txXfrm>
        <a:off x="2325058" y="517653"/>
        <a:ext cx="8571693" cy="240307"/>
      </dsp:txXfrm>
    </dsp:sp>
    <dsp:sp modelId="{B21B6D39-966C-4BB3-BC0B-901B89F401C3}">
      <dsp:nvSpPr>
        <dsp:cNvPr id="0" name=""/>
        <dsp:cNvSpPr/>
      </dsp:nvSpPr>
      <dsp:spPr>
        <a:xfrm>
          <a:off x="2161267" y="757960"/>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1FE10A-DAD0-4605-A314-392496114139}">
      <dsp:nvSpPr>
        <dsp:cNvPr id="0" name=""/>
        <dsp:cNvSpPr/>
      </dsp:nvSpPr>
      <dsp:spPr>
        <a:xfrm>
          <a:off x="2325058" y="769975"/>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Technology</a:t>
          </a:r>
        </a:p>
      </dsp:txBody>
      <dsp:txXfrm>
        <a:off x="2325058" y="769975"/>
        <a:ext cx="8571693" cy="240307"/>
      </dsp:txXfrm>
    </dsp:sp>
    <dsp:sp modelId="{DA5586DF-BFFE-4352-8AEE-60FC8040019A}">
      <dsp:nvSpPr>
        <dsp:cNvPr id="0" name=""/>
        <dsp:cNvSpPr/>
      </dsp:nvSpPr>
      <dsp:spPr>
        <a:xfrm>
          <a:off x="2161267" y="1010282"/>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DACC61-0493-461F-A74E-E8CC56956002}">
      <dsp:nvSpPr>
        <dsp:cNvPr id="0" name=""/>
        <dsp:cNvSpPr/>
      </dsp:nvSpPr>
      <dsp:spPr>
        <a:xfrm>
          <a:off x="2325058" y="1022297"/>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Facility</a:t>
          </a:r>
        </a:p>
      </dsp:txBody>
      <dsp:txXfrm>
        <a:off x="2325058" y="1022297"/>
        <a:ext cx="8571693" cy="240307"/>
      </dsp:txXfrm>
    </dsp:sp>
    <dsp:sp modelId="{881505D0-7C55-43E2-8949-961A7926CACF}">
      <dsp:nvSpPr>
        <dsp:cNvPr id="0" name=""/>
        <dsp:cNvSpPr/>
      </dsp:nvSpPr>
      <dsp:spPr>
        <a:xfrm>
          <a:off x="2161267" y="1262604"/>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3A155-FAFB-4B9C-9915-19BFBE4B08F6}">
      <dsp:nvSpPr>
        <dsp:cNvPr id="0" name=""/>
        <dsp:cNvSpPr/>
      </dsp:nvSpPr>
      <dsp:spPr>
        <a:xfrm>
          <a:off x="2325058" y="1274620"/>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Equipment</a:t>
          </a:r>
        </a:p>
      </dsp:txBody>
      <dsp:txXfrm>
        <a:off x="2325058" y="1274620"/>
        <a:ext cx="8571693" cy="240307"/>
      </dsp:txXfrm>
    </dsp:sp>
    <dsp:sp modelId="{BF534351-239E-4082-A0D6-1A5D161C2753}">
      <dsp:nvSpPr>
        <dsp:cNvPr id="0" name=""/>
        <dsp:cNvSpPr/>
      </dsp:nvSpPr>
      <dsp:spPr>
        <a:xfrm>
          <a:off x="2161267" y="1514927"/>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1F183-C06A-4D45-80F3-193C27F24F27}">
      <dsp:nvSpPr>
        <dsp:cNvPr id="0" name=""/>
        <dsp:cNvSpPr/>
      </dsp:nvSpPr>
      <dsp:spPr>
        <a:xfrm>
          <a:off x="2325058" y="1526942"/>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Construction/Renovation</a:t>
          </a:r>
        </a:p>
      </dsp:txBody>
      <dsp:txXfrm>
        <a:off x="2325058" y="1526942"/>
        <a:ext cx="8571693" cy="240307"/>
      </dsp:txXfrm>
    </dsp:sp>
    <dsp:sp modelId="{7873FBF0-6D1B-47FE-AE36-D82E235B305F}">
      <dsp:nvSpPr>
        <dsp:cNvPr id="0" name=""/>
        <dsp:cNvSpPr/>
      </dsp:nvSpPr>
      <dsp:spPr>
        <a:xfrm>
          <a:off x="2161267" y="1767249"/>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9D7B2-56E3-4B0C-B836-5F69279A4248}">
      <dsp:nvSpPr>
        <dsp:cNvPr id="0" name=""/>
        <dsp:cNvSpPr/>
      </dsp:nvSpPr>
      <dsp:spPr>
        <a:xfrm>
          <a:off x="2325058" y="1779265"/>
          <a:ext cx="8571693" cy="24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Other</a:t>
          </a:r>
        </a:p>
      </dsp:txBody>
      <dsp:txXfrm>
        <a:off x="2325058" y="1779265"/>
        <a:ext cx="8571693" cy="240307"/>
      </dsp:txXfrm>
    </dsp:sp>
    <dsp:sp modelId="{D64FCCEF-EAA3-473A-A4DC-584CF02544D6}">
      <dsp:nvSpPr>
        <dsp:cNvPr id="0" name=""/>
        <dsp:cNvSpPr/>
      </dsp:nvSpPr>
      <dsp:spPr>
        <a:xfrm>
          <a:off x="2161267" y="2019572"/>
          <a:ext cx="8735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7DC29-FE99-4E7B-9190-DDEFD4015B6B}">
      <dsp:nvSpPr>
        <dsp:cNvPr id="0" name=""/>
        <dsp:cNvSpPr/>
      </dsp:nvSpPr>
      <dsp:spPr>
        <a:xfrm>
          <a:off x="0" y="383701"/>
          <a:ext cx="6263640"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37388" rIns="4861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Margie Roche, </a:t>
          </a:r>
          <a:r>
            <a:rPr lang="en-US" sz="2100" kern="1200">
              <a:hlinkClick xmlns:r="http://schemas.openxmlformats.org/officeDocument/2006/relationships" r:id="rId1"/>
            </a:rPr>
            <a:t>margaret.roche@phhs.org</a:t>
          </a:r>
          <a:r>
            <a:rPr lang="en-US" sz="2100" kern="1200"/>
            <a:t>, 214.490.0416</a:t>
          </a:r>
        </a:p>
      </dsp:txBody>
      <dsp:txXfrm>
        <a:off x="0" y="383701"/>
        <a:ext cx="6263640" cy="1190700"/>
      </dsp:txXfrm>
    </dsp:sp>
    <dsp:sp modelId="{903FAEB8-9C9F-487B-AD48-BD19B0FABAEE}">
      <dsp:nvSpPr>
        <dsp:cNvPr id="0" name=""/>
        <dsp:cNvSpPr/>
      </dsp:nvSpPr>
      <dsp:spPr>
        <a:xfrm>
          <a:off x="313182" y="73741"/>
          <a:ext cx="438454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33450">
            <a:lnSpc>
              <a:spcPct val="90000"/>
            </a:lnSpc>
            <a:spcBef>
              <a:spcPct val="0"/>
            </a:spcBef>
            <a:spcAft>
              <a:spcPct val="35000"/>
            </a:spcAft>
            <a:buNone/>
          </a:pPr>
          <a:r>
            <a:rPr lang="en-US" sz="2100" kern="1200"/>
            <a:t>RHP 9</a:t>
          </a:r>
        </a:p>
      </dsp:txBody>
      <dsp:txXfrm>
        <a:off x="343444" y="104003"/>
        <a:ext cx="4324024" cy="559396"/>
      </dsp:txXfrm>
    </dsp:sp>
    <dsp:sp modelId="{D6B58942-D750-4621-B7BB-B845B244C6C9}">
      <dsp:nvSpPr>
        <dsp:cNvPr id="0" name=""/>
        <dsp:cNvSpPr/>
      </dsp:nvSpPr>
      <dsp:spPr>
        <a:xfrm>
          <a:off x="0" y="1997761"/>
          <a:ext cx="6263640" cy="11907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37388" rIns="4861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Nisha Patel, </a:t>
          </a:r>
          <a:r>
            <a:rPr lang="en-US" sz="2100" kern="1200">
              <a:hlinkClick xmlns:r="http://schemas.openxmlformats.org/officeDocument/2006/relationships" r:id="rId2"/>
            </a:rPr>
            <a:t>npatel09@jpshhealth.org</a:t>
          </a:r>
          <a:r>
            <a:rPr lang="en-US" sz="2100" kern="1200"/>
            <a:t>, 817.702.6850</a:t>
          </a:r>
        </a:p>
      </dsp:txBody>
      <dsp:txXfrm>
        <a:off x="0" y="1997761"/>
        <a:ext cx="6263640" cy="1190700"/>
      </dsp:txXfrm>
    </dsp:sp>
    <dsp:sp modelId="{E7C85CB2-4FA5-4360-AAFF-F5D577CE2D66}">
      <dsp:nvSpPr>
        <dsp:cNvPr id="0" name=""/>
        <dsp:cNvSpPr/>
      </dsp:nvSpPr>
      <dsp:spPr>
        <a:xfrm>
          <a:off x="313182" y="1687801"/>
          <a:ext cx="4384548"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33450">
            <a:lnSpc>
              <a:spcPct val="90000"/>
            </a:lnSpc>
            <a:spcBef>
              <a:spcPct val="0"/>
            </a:spcBef>
            <a:spcAft>
              <a:spcPct val="35000"/>
            </a:spcAft>
            <a:buNone/>
          </a:pPr>
          <a:r>
            <a:rPr lang="en-US" sz="2100" kern="1200"/>
            <a:t>RHP 10</a:t>
          </a:r>
        </a:p>
      </dsp:txBody>
      <dsp:txXfrm>
        <a:off x="343444" y="1718063"/>
        <a:ext cx="4324024" cy="559396"/>
      </dsp:txXfrm>
    </dsp:sp>
    <dsp:sp modelId="{72BF6D9F-3ECD-427E-8E94-DB70542B33F1}">
      <dsp:nvSpPr>
        <dsp:cNvPr id="0" name=""/>
        <dsp:cNvSpPr/>
      </dsp:nvSpPr>
      <dsp:spPr>
        <a:xfrm>
          <a:off x="0" y="3611821"/>
          <a:ext cx="6263640" cy="18191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37388" rIns="4861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des Anges Cruser, </a:t>
          </a:r>
          <a:r>
            <a:rPr lang="en-US" sz="2100" kern="1200">
              <a:hlinkClick xmlns:r="http://schemas.openxmlformats.org/officeDocument/2006/relationships" r:id="rId3"/>
            </a:rPr>
            <a:t>desAnges@pciprocompsolutions.org</a:t>
          </a:r>
          <a:r>
            <a:rPr lang="en-US" sz="2100" kern="1200"/>
            <a:t>, 817.223.7324</a:t>
          </a:r>
        </a:p>
        <a:p>
          <a:pPr marL="228600" lvl="1" indent="-228600" algn="l" defTabSz="933450">
            <a:lnSpc>
              <a:spcPct val="90000"/>
            </a:lnSpc>
            <a:spcBef>
              <a:spcPct val="0"/>
            </a:spcBef>
            <a:spcAft>
              <a:spcPct val="15000"/>
            </a:spcAft>
            <a:buChar char="•"/>
          </a:pPr>
          <a:r>
            <a:rPr lang="en-US" sz="2100" kern="1200"/>
            <a:t>Leigh Hornsby, </a:t>
          </a:r>
          <a:r>
            <a:rPr lang="en-US" sz="2100" kern="1200">
              <a:hlinkClick xmlns:r="http://schemas.openxmlformats.org/officeDocument/2006/relationships" r:id="rId4"/>
            </a:rPr>
            <a:t>leigh@piacommunications.com</a:t>
          </a:r>
          <a:endParaRPr lang="en-US" sz="2100" kern="1200"/>
        </a:p>
      </dsp:txBody>
      <dsp:txXfrm>
        <a:off x="0" y="3611821"/>
        <a:ext cx="6263640" cy="1819125"/>
      </dsp:txXfrm>
    </dsp:sp>
    <dsp:sp modelId="{3E32A2CC-4A24-4AD5-AA38-21BCF82DA88E}">
      <dsp:nvSpPr>
        <dsp:cNvPr id="0" name=""/>
        <dsp:cNvSpPr/>
      </dsp:nvSpPr>
      <dsp:spPr>
        <a:xfrm>
          <a:off x="313182" y="3301861"/>
          <a:ext cx="4384548"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33450">
            <a:lnSpc>
              <a:spcPct val="90000"/>
            </a:lnSpc>
            <a:spcBef>
              <a:spcPct val="0"/>
            </a:spcBef>
            <a:spcAft>
              <a:spcPct val="35000"/>
            </a:spcAft>
            <a:buNone/>
          </a:pPr>
          <a:r>
            <a:rPr lang="en-US" sz="2100" kern="1200"/>
            <a:t>RHP 18</a:t>
          </a:r>
        </a:p>
      </dsp:txBody>
      <dsp:txXfrm>
        <a:off x="343444" y="3332123"/>
        <a:ext cx="4324024"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7B148-BB16-4D11-AE83-C58148ED2FBF}"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166A6-A8C2-47A8-B2C4-3009FCC00A5D}" type="slidenum">
              <a:rPr lang="en-US" smtClean="0"/>
              <a:t>‹#›</a:t>
            </a:fld>
            <a:endParaRPr lang="en-US"/>
          </a:p>
        </p:txBody>
      </p:sp>
    </p:spTree>
    <p:extLst>
      <p:ext uri="{BB962C8B-B14F-4D97-AF65-F5344CB8AC3E}">
        <p14:creationId xmlns:p14="http://schemas.microsoft.com/office/powerpoint/2010/main" val="19708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for joining us today!  I’m Margie Roche, the Anchor for RHP9, I am joined today as co-sponsor Anchors des </a:t>
            </a:r>
            <a:r>
              <a:rPr lang="en-US" dirty="0" err="1"/>
              <a:t>Anges</a:t>
            </a:r>
            <a:r>
              <a:rPr lang="en-US" dirty="0"/>
              <a:t> </a:t>
            </a:r>
            <a:r>
              <a:rPr lang="en-US" dirty="0" err="1"/>
              <a:t>Cruser</a:t>
            </a:r>
            <a:r>
              <a:rPr lang="en-US" dirty="0"/>
              <a:t> &amp; Leigh </a:t>
            </a:r>
            <a:r>
              <a:rPr lang="en-US" dirty="0" err="1"/>
              <a:t>Hornseby</a:t>
            </a:r>
            <a:r>
              <a:rPr lang="en-US" dirty="0"/>
              <a:t> from RHP 18 and Nisha Patel from RHP 10.   </a:t>
            </a:r>
          </a:p>
          <a:p>
            <a:endParaRPr lang="en-US" dirty="0"/>
          </a:p>
          <a:p>
            <a:endParaRPr lang="en-US" dirty="0"/>
          </a:p>
          <a:p>
            <a:r>
              <a:rPr lang="en-US" dirty="0"/>
              <a:t>Before we get started, a few housekeeping items. </a:t>
            </a:r>
          </a:p>
          <a:p>
            <a:pPr marL="228600" indent="-228600">
              <a:buAutoNum type="arabicPeriod"/>
            </a:pPr>
            <a:r>
              <a:rPr lang="en-US" dirty="0"/>
              <a:t>All attendees are on mute. </a:t>
            </a:r>
          </a:p>
          <a:p>
            <a:pPr marL="228600" indent="-228600">
              <a:buAutoNum type="arabicPeriod"/>
            </a:pPr>
            <a:r>
              <a:rPr lang="en-US" dirty="0"/>
              <a:t>Throughout the discussion you may submit your questions or comments  in the Q &amp; A section and we will try to answer as many as we can at the end of the panelist discussion time.  If we do not get to your question, we will have a list of them and do our best to answer them in a Q&amp;A document that will be made available after the event.  There is no CHAT available during this session, if you have a question or comment you will need to use the Q &amp; A section.  If you do not see it,  It can be found in your icon tray.  This is located at the bottom of your screen and can be found by hovering you mouse pointer near the bottom of the screen.  Once the tray pops up, click on this icon with the three dots and an additional icon pop window will appear, click on the Q&amp;A that looks like a Question mark,.  This should open the Q&amp;A activity in your window, usually to the right of your screen. </a:t>
            </a:r>
          </a:p>
          <a:p>
            <a:pPr marL="228600" indent="-228600">
              <a:buAutoNum type="arabicPeriod"/>
            </a:pPr>
            <a:r>
              <a:rPr lang="en-US" dirty="0"/>
              <a:t>Please use the ALL panelist selection when entering a questions so that our Question Monitor will be able to see them and direct them accordingly.  If you have a question for a specific panelist, just put their name in your comments. </a:t>
            </a:r>
          </a:p>
          <a:p>
            <a:pPr marL="228600" indent="-228600">
              <a:buAutoNum type="arabicPeriod"/>
            </a:pPr>
            <a:r>
              <a:rPr lang="en-US" dirty="0"/>
              <a:t>This session is being recorded, the recording and all materials will be made available within a few days event.  Your Anchors will let you know when they are available. </a:t>
            </a:r>
          </a:p>
          <a:p>
            <a:pPr marL="228600" indent="-228600">
              <a:buAutoNum type="arabicPeriod"/>
            </a:pPr>
            <a:r>
              <a:rPr lang="en-US" dirty="0"/>
              <a:t>If you are joining us through Audio only, or have not logged into </a:t>
            </a:r>
            <a:r>
              <a:rPr lang="en-US" dirty="0" err="1"/>
              <a:t>Webex</a:t>
            </a:r>
            <a:r>
              <a:rPr lang="en-US" dirty="0"/>
              <a:t> with your name, please send your anchor your information and let us know you attended.  We will update the attendance sheets and they will be made available with the other materials. </a:t>
            </a:r>
          </a:p>
          <a:p>
            <a:pPr marL="0" indent="0">
              <a:buNone/>
            </a:pPr>
            <a:endParaRPr lang="en-US" dirty="0"/>
          </a:p>
        </p:txBody>
      </p:sp>
      <p:sp>
        <p:nvSpPr>
          <p:cNvPr id="4" name="Slide Number Placeholder 3"/>
          <p:cNvSpPr>
            <a:spLocks noGrp="1"/>
          </p:cNvSpPr>
          <p:nvPr>
            <p:ph type="sldNum" sz="quarter" idx="5"/>
          </p:nvPr>
        </p:nvSpPr>
        <p:spPr/>
        <p:txBody>
          <a:bodyPr/>
          <a:lstStyle/>
          <a:p>
            <a:fld id="{E1373372-5E96-4072-8FB9-A33C9EE41903}" type="slidenum">
              <a:rPr lang="en-US" smtClean="0"/>
              <a:t>2</a:t>
            </a:fld>
            <a:endParaRPr lang="en-US"/>
          </a:p>
        </p:txBody>
      </p:sp>
    </p:spTree>
    <p:extLst>
      <p:ext uri="{BB962C8B-B14F-4D97-AF65-F5344CB8AC3E}">
        <p14:creationId xmlns:p14="http://schemas.microsoft.com/office/powerpoint/2010/main" val="342116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FFFFFF"/>
                </a:solidFill>
              </a:rPr>
              <a:t>Q4: Complete the information on Population Focus Area.  Only one choice is allowed in the drop down.</a:t>
            </a:r>
          </a:p>
          <a:p>
            <a:r>
              <a:rPr lang="en-US" sz="2000" dirty="0">
                <a:solidFill>
                  <a:srgbClr val="FFFFFF"/>
                </a:solidFill>
              </a:rPr>
              <a:t>Q4.b &amp; 4.c ask about target patient population</a:t>
            </a:r>
          </a:p>
          <a:p>
            <a:r>
              <a:rPr lang="en-US" sz="2000" dirty="0">
                <a:solidFill>
                  <a:srgbClr val="FFFFFF"/>
                </a:solidFill>
              </a:rPr>
              <a:t>Q5, 5.a, 5.b &amp; 5.c ask about the invention being assessed. </a:t>
            </a:r>
          </a:p>
          <a:p>
            <a:pPr lvl="1"/>
            <a:r>
              <a:rPr lang="en-US" sz="1600" dirty="0">
                <a:solidFill>
                  <a:srgbClr val="FFFFFF"/>
                </a:solidFill>
              </a:rPr>
              <a:t>Responses to each question fires a corresponding qualitative response</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14</a:t>
            </a:fld>
            <a:endParaRPr lang="en-US"/>
          </a:p>
        </p:txBody>
      </p:sp>
    </p:spTree>
    <p:extLst>
      <p:ext uri="{BB962C8B-B14F-4D97-AF65-F5344CB8AC3E}">
        <p14:creationId xmlns:p14="http://schemas.microsoft.com/office/powerpoint/2010/main" val="96719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b="1" dirty="0">
                <a:solidFill>
                  <a:schemeClr val="bg1"/>
                </a:solidFill>
              </a:rPr>
              <a:t>TO THE BEST OF YOUR ABILITY:</a:t>
            </a:r>
          </a:p>
          <a:p>
            <a:r>
              <a:rPr lang="en-US" sz="1200" dirty="0">
                <a:solidFill>
                  <a:schemeClr val="bg1"/>
                </a:solidFill>
              </a:rPr>
              <a:t>For all but Construction/Renovation and Other, the categories have dropdowns to select for the line items.</a:t>
            </a:r>
          </a:p>
          <a:p>
            <a:pPr lvl="1"/>
            <a:r>
              <a:rPr lang="en-US" sz="1200" dirty="0">
                <a:solidFill>
                  <a:schemeClr val="bg1"/>
                </a:solidFill>
              </a:rPr>
              <a:t>If you have more than 5 line items for everything except Other, additional rows will pop open.</a:t>
            </a:r>
          </a:p>
          <a:p>
            <a:r>
              <a:rPr lang="en-US" sz="1200" dirty="0">
                <a:solidFill>
                  <a:schemeClr val="bg1"/>
                </a:solidFill>
              </a:rPr>
              <a:t>Insert your startup costs for each line item.</a:t>
            </a:r>
          </a:p>
          <a:p>
            <a:r>
              <a:rPr lang="en-US" sz="1200" dirty="0">
                <a:solidFill>
                  <a:schemeClr val="bg1"/>
                </a:solidFill>
              </a:rPr>
              <a:t>Insert the allocation percentage of that cost to the intervention (i.e., how much of the costs are linked to the intervention being assessed).</a:t>
            </a:r>
          </a:p>
          <a:p>
            <a:pPr lvl="1"/>
            <a:r>
              <a:rPr lang="en-US" sz="1200" dirty="0">
                <a:solidFill>
                  <a:schemeClr val="bg1"/>
                </a:solidFill>
              </a:rPr>
              <a:t>Note that the draft template allows allocation to be greater than 100% ‐ HHSC is aware of issue.</a:t>
            </a:r>
          </a:p>
          <a:p>
            <a:r>
              <a:rPr lang="en-US" sz="1200" dirty="0">
                <a:solidFill>
                  <a:schemeClr val="bg1"/>
                </a:solidFill>
              </a:rPr>
              <a:t>For each operating year, list costs and attributable percentages for each line item. If the operating year is being forecast, make sure that you can defend where the calculations came from.</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17</a:t>
            </a:fld>
            <a:endParaRPr lang="en-US"/>
          </a:p>
        </p:txBody>
      </p:sp>
    </p:spTree>
    <p:extLst>
      <p:ext uri="{BB962C8B-B14F-4D97-AF65-F5344CB8AC3E}">
        <p14:creationId xmlns:p14="http://schemas.microsoft.com/office/powerpoint/2010/main" val="413707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TO THE BEST OF YOUR ABILITY:</a:t>
            </a:r>
          </a:p>
          <a:p>
            <a:r>
              <a:rPr lang="en-US" sz="1200" dirty="0"/>
              <a:t>Describe your Assumptions. </a:t>
            </a:r>
            <a:r>
              <a:rPr lang="en-US" sz="1200" b="1" i="1" dirty="0"/>
              <a:t>Be very detailed in this response</a:t>
            </a:r>
            <a:r>
              <a:rPr lang="en-US" sz="1200" dirty="0"/>
              <a:t>.</a:t>
            </a:r>
          </a:p>
          <a:p>
            <a:r>
              <a:rPr lang="en-US" sz="1200" dirty="0"/>
              <a:t>Identify your data sources.</a:t>
            </a:r>
          </a:p>
          <a:p>
            <a:r>
              <a:rPr lang="en-US" sz="1200" dirty="0"/>
              <a:t>Clarify what activities are being described in the line items of the worksheet.</a:t>
            </a:r>
          </a:p>
          <a:p>
            <a:r>
              <a:rPr lang="en-US" sz="1200" dirty="0"/>
              <a:t>When finished click on “Advance to Category of Service” </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18</a:t>
            </a:fld>
            <a:endParaRPr lang="en-US"/>
          </a:p>
        </p:txBody>
      </p:sp>
    </p:spTree>
    <p:extLst>
      <p:ext uri="{BB962C8B-B14F-4D97-AF65-F5344CB8AC3E}">
        <p14:creationId xmlns:p14="http://schemas.microsoft.com/office/powerpoint/2010/main" val="30928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Validate the contents of your organization’s Category B business components (System Definition)</a:t>
            </a:r>
          </a:p>
          <a:p>
            <a:pPr lvl="1"/>
            <a:r>
              <a:rPr lang="en-US" sz="1400" dirty="0"/>
              <a:t>Template will not generate next tab until Category B is reviewed.</a:t>
            </a:r>
          </a:p>
          <a:p>
            <a:r>
              <a:rPr lang="en-US" sz="1400" dirty="0"/>
              <a:t>Select which categories of service are being included in the analysis</a:t>
            </a:r>
          </a:p>
          <a:p>
            <a:pPr lvl="1"/>
            <a:r>
              <a:rPr lang="en-US" sz="1400" dirty="0"/>
              <a:t>Categories are the same for all provider types.</a:t>
            </a:r>
          </a:p>
          <a:p>
            <a:pPr lvl="1"/>
            <a:r>
              <a:rPr lang="en-US" sz="1400" dirty="0"/>
              <a:t>If you identify Yes your organization does have a service and select No for inclusion in the analysis, you will need to explain why.</a:t>
            </a:r>
          </a:p>
          <a:p>
            <a:pPr lvl="1"/>
            <a:r>
              <a:rPr lang="en-US" sz="1400" dirty="0"/>
              <a:t>Also you will need to estimate the percentage of the savings for the target population by Category of Service the intervention may have. </a:t>
            </a:r>
          </a:p>
          <a:p>
            <a:r>
              <a:rPr lang="en-US" sz="1800" dirty="0"/>
              <a:t>Click on “Advance to Financial Outcomes”</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19</a:t>
            </a:fld>
            <a:endParaRPr lang="en-US"/>
          </a:p>
        </p:txBody>
      </p:sp>
    </p:spTree>
    <p:extLst>
      <p:ext uri="{BB962C8B-B14F-4D97-AF65-F5344CB8AC3E}">
        <p14:creationId xmlns:p14="http://schemas.microsoft.com/office/powerpoint/2010/main" val="400878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Answer the Guiding questions first – this will drive how the calculations will be done. It’s up to you how to approach this.</a:t>
            </a:r>
          </a:p>
          <a:p>
            <a:pPr lvl="1"/>
            <a:r>
              <a:rPr lang="en-US" sz="2000" dirty="0"/>
              <a:t>Enter outcomes directly (YES) or calculate outcomes based on changes in cost (NO)</a:t>
            </a:r>
          </a:p>
          <a:p>
            <a:pPr lvl="1"/>
            <a:r>
              <a:rPr lang="en-US" sz="2000" dirty="0"/>
              <a:t>Would you like to enter figures per eligible receiving person (YES) or in aggregate (NO)?</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20</a:t>
            </a:fld>
            <a:endParaRPr lang="en-US"/>
          </a:p>
        </p:txBody>
      </p:sp>
    </p:spTree>
    <p:extLst>
      <p:ext uri="{BB962C8B-B14F-4D97-AF65-F5344CB8AC3E}">
        <p14:creationId xmlns:p14="http://schemas.microsoft.com/office/powerpoint/2010/main" val="185147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opt to calculate outcomes based on changes in cost, you will be asked to enter both the Normal Unit Cost Trend estimate, as well as the Baseline costs.</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21</a:t>
            </a:fld>
            <a:endParaRPr lang="en-US"/>
          </a:p>
        </p:txBody>
      </p:sp>
    </p:spTree>
    <p:extLst>
      <p:ext uri="{BB962C8B-B14F-4D97-AF65-F5344CB8AC3E}">
        <p14:creationId xmlns:p14="http://schemas.microsoft.com/office/powerpoint/2010/main" val="351623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a:r>
              <a:rPr lang="en-US" sz="1200" dirty="0">
                <a:solidFill>
                  <a:schemeClr val="bg1"/>
                </a:solidFill>
              </a:rPr>
              <a:t>If you opt to enter outcomes directly, you will be asked to enter estimated annual savings for each Operating Year in the Categories of Service your organization is using.</a:t>
            </a:r>
          </a:p>
          <a:p>
            <a:pPr marL="285750"/>
            <a:r>
              <a:rPr lang="en-US" sz="1200" dirty="0">
                <a:solidFill>
                  <a:schemeClr val="bg1"/>
                </a:solidFill>
              </a:rPr>
              <a:t>Be prepared to clearly explain the methodologies and assumptions – this is where you make your case as to why your analysis is valid.</a:t>
            </a:r>
          </a:p>
          <a:p>
            <a:pPr marL="285750"/>
            <a:r>
              <a:rPr lang="en-US" sz="1200" dirty="0">
                <a:solidFill>
                  <a:schemeClr val="bg1"/>
                </a:solidFill>
              </a:rPr>
              <a:t>Confirm the above statements, click on “Advance to ROI Calculation”</a:t>
            </a:r>
          </a:p>
          <a:p>
            <a:endParaRPr lang="en-US" dirty="0"/>
          </a:p>
          <a:p>
            <a:endParaRPr lang="en-US" dirty="0"/>
          </a:p>
          <a:p>
            <a:endParaRPr lang="en-US" dirty="0"/>
          </a:p>
          <a:p>
            <a:r>
              <a:rPr lang="en-US" dirty="0"/>
              <a:t>Note if you choose this option:  There is a issue in the template – to get around it for now, go back up to the Guiding Questions, Click N on the first question (your values will stay in your fields), go to the bottom of the page and click the I confirm statement, then go back up and click Y again on the first question, it will leave the blue box available to click to the next section. </a:t>
            </a:r>
          </a:p>
        </p:txBody>
      </p:sp>
      <p:sp>
        <p:nvSpPr>
          <p:cNvPr id="4" name="Slide Number Placeholder 3"/>
          <p:cNvSpPr>
            <a:spLocks noGrp="1"/>
          </p:cNvSpPr>
          <p:nvPr>
            <p:ph type="sldNum" sz="quarter" idx="5"/>
          </p:nvPr>
        </p:nvSpPr>
        <p:spPr/>
        <p:txBody>
          <a:bodyPr/>
          <a:lstStyle/>
          <a:p>
            <a:fld id="{489166A6-A8C2-47A8-B2C4-3009FCC00A5D}" type="slidenum">
              <a:rPr lang="en-US" smtClean="0"/>
              <a:t>22</a:t>
            </a:fld>
            <a:endParaRPr lang="en-US"/>
          </a:p>
        </p:txBody>
      </p:sp>
    </p:spTree>
    <p:extLst>
      <p:ext uri="{BB962C8B-B14F-4D97-AF65-F5344CB8AC3E}">
        <p14:creationId xmlns:p14="http://schemas.microsoft.com/office/powerpoint/2010/main" val="406200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Discount Rate is optional</a:t>
            </a:r>
          </a:p>
          <a:p>
            <a:r>
              <a:rPr lang="en-US" sz="1200" dirty="0"/>
              <a:t>Everything else on this tab will </a:t>
            </a:r>
            <a:r>
              <a:rPr lang="en-US" sz="1200" dirty="0" err="1"/>
              <a:t>autocalculate</a:t>
            </a:r>
            <a:endParaRPr lang="en-US" sz="1200" dirty="0"/>
          </a:p>
          <a:p>
            <a:r>
              <a:rPr lang="en-US" sz="1200" dirty="0"/>
              <a:t>You will use this information to answer the questions on the next tab, click on “Advance to Qualitative Questions”</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23</a:t>
            </a:fld>
            <a:endParaRPr lang="en-US"/>
          </a:p>
        </p:txBody>
      </p:sp>
    </p:spTree>
    <p:extLst>
      <p:ext uri="{BB962C8B-B14F-4D97-AF65-F5344CB8AC3E}">
        <p14:creationId xmlns:p14="http://schemas.microsoft.com/office/powerpoint/2010/main" val="2598943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The ROI information reflects the information you enter.</a:t>
            </a:r>
          </a:p>
          <a:p>
            <a:r>
              <a:rPr lang="en-US" sz="2400"/>
              <a:t>There is NO penalty for a negative ROI calculation.</a:t>
            </a:r>
          </a:p>
          <a:p>
            <a:pPr lvl="1"/>
            <a:r>
              <a:rPr lang="en-US" sz="2000"/>
              <a:t>HHSC’s deliverable wants an honest assessment of how the intervention being reviewed has don from a financial standpoint. </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24</a:t>
            </a:fld>
            <a:endParaRPr lang="en-US"/>
          </a:p>
        </p:txBody>
      </p:sp>
    </p:spTree>
    <p:extLst>
      <p:ext uri="{BB962C8B-B14F-4D97-AF65-F5344CB8AC3E}">
        <p14:creationId xmlns:p14="http://schemas.microsoft.com/office/powerpoint/2010/main" val="211031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answer Yes</a:t>
            </a:r>
          </a:p>
        </p:txBody>
      </p:sp>
      <p:sp>
        <p:nvSpPr>
          <p:cNvPr id="4" name="Slide Number Placeholder 3"/>
          <p:cNvSpPr>
            <a:spLocks noGrp="1"/>
          </p:cNvSpPr>
          <p:nvPr>
            <p:ph type="sldNum" sz="quarter" idx="5"/>
          </p:nvPr>
        </p:nvSpPr>
        <p:spPr/>
        <p:txBody>
          <a:bodyPr/>
          <a:lstStyle/>
          <a:p>
            <a:fld id="{489166A6-A8C2-47A8-B2C4-3009FCC00A5D}" type="slidenum">
              <a:rPr lang="en-US" smtClean="0"/>
              <a:t>25</a:t>
            </a:fld>
            <a:endParaRPr lang="en-US"/>
          </a:p>
        </p:txBody>
      </p:sp>
    </p:spTree>
    <p:extLst>
      <p:ext uri="{BB962C8B-B14F-4D97-AF65-F5344CB8AC3E}">
        <p14:creationId xmlns:p14="http://schemas.microsoft.com/office/powerpoint/2010/main" val="356079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upcoming DY19R2 – October Reporting this is what Providers will be expected to report: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CA8E2-F32B-4BDB-9F34-7913A25A98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2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answer No</a:t>
            </a:r>
          </a:p>
        </p:txBody>
      </p:sp>
      <p:sp>
        <p:nvSpPr>
          <p:cNvPr id="4" name="Slide Number Placeholder 3"/>
          <p:cNvSpPr>
            <a:spLocks noGrp="1"/>
          </p:cNvSpPr>
          <p:nvPr>
            <p:ph type="sldNum" sz="quarter" idx="5"/>
          </p:nvPr>
        </p:nvSpPr>
        <p:spPr/>
        <p:txBody>
          <a:bodyPr/>
          <a:lstStyle/>
          <a:p>
            <a:fld id="{489166A6-A8C2-47A8-B2C4-3009FCC00A5D}" type="slidenum">
              <a:rPr lang="en-US" smtClean="0"/>
              <a:t>26</a:t>
            </a:fld>
            <a:endParaRPr lang="en-US"/>
          </a:p>
        </p:txBody>
      </p:sp>
    </p:spTree>
    <p:extLst>
      <p:ext uri="{BB962C8B-B14F-4D97-AF65-F5344CB8AC3E}">
        <p14:creationId xmlns:p14="http://schemas.microsoft.com/office/powerpoint/2010/main" val="376881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Friday, August 13, 2021</a:t>
            </a:r>
          </a:p>
          <a:p>
            <a:pPr lvl="1"/>
            <a:r>
              <a:rPr lang="en-US" sz="1500" dirty="0"/>
              <a:t>Court Order for CMS to respond to HHSC on DPPs</a:t>
            </a:r>
          </a:p>
          <a:p>
            <a:pPr lvl="1"/>
            <a:r>
              <a:rPr lang="en-US" sz="1500" dirty="0"/>
              <a:t>CMS Letter to State</a:t>
            </a:r>
          </a:p>
          <a:p>
            <a:pPr lvl="2"/>
            <a:r>
              <a:rPr lang="en-US" sz="1500" dirty="0"/>
              <a:t>Specifically, CMS has now informed Texas that:</a:t>
            </a:r>
          </a:p>
          <a:p>
            <a:pPr lvl="3"/>
            <a:r>
              <a:rPr lang="en-US" sz="1500" dirty="0"/>
              <a:t>None of the newly proposed DY11 directed payment programs will be approved as currently submitted; and </a:t>
            </a:r>
          </a:p>
          <a:p>
            <a:pPr lvl="3"/>
            <a:r>
              <a:rPr lang="en-US" sz="1500" dirty="0"/>
              <a:t>DSRIP can be extended for one year (DY11: October 1, 2021 through September 30, 2022) as an amendment to the existing waiver</a:t>
            </a:r>
          </a:p>
          <a:p>
            <a:pPr lvl="1"/>
            <a:r>
              <a:rPr lang="en-US" sz="1500" dirty="0"/>
              <a:t>This is what we currently know.  </a:t>
            </a:r>
          </a:p>
          <a:p>
            <a:pPr lvl="1"/>
            <a:r>
              <a:rPr lang="en-US" sz="1500" dirty="0"/>
              <a:t>There was another court hearing on Tuesday, 8/17/21 – however, no decisions have been made.  Feedback from this hearing is that HHSC is considering the options and the impacts on budget neutrality and other downstream implications.  </a:t>
            </a:r>
          </a:p>
          <a:p>
            <a:pPr lvl="1"/>
            <a:r>
              <a:rPr lang="en-US" sz="1500" dirty="0"/>
              <a:t>We are waiting on HHSC for a more formal evaluation and explanation of the letter and any other news.   </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7</a:t>
            </a:fld>
            <a:endParaRPr lang="en-US"/>
          </a:p>
        </p:txBody>
      </p:sp>
    </p:spTree>
    <p:extLst>
      <p:ext uri="{BB962C8B-B14F-4D97-AF65-F5344CB8AC3E}">
        <p14:creationId xmlns:p14="http://schemas.microsoft.com/office/powerpoint/2010/main" val="165982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CMS has indicated that at this time it cannot approve Texas’s proposed State Directed Payment Preprints (SDPs) in their current form. </a:t>
            </a:r>
          </a:p>
          <a:p>
            <a:pPr lvl="1"/>
            <a:r>
              <a:rPr lang="en-US" dirty="0"/>
              <a:t>Primarily due to the fact they are unable to establish that the proposed payments meet all applicable federal statutory and regulatory requirements under the Social Security Act and implementing regulations. </a:t>
            </a:r>
          </a:p>
          <a:p>
            <a:pPr lvl="1"/>
            <a:r>
              <a:rPr lang="en-US" dirty="0"/>
              <a:t>Texas must work with CMS to make suggested modifications found in the Appendix of the letter. CMS is willing to work with Texas to find an approval path for the SDP proposals.</a:t>
            </a:r>
          </a:p>
          <a:p>
            <a:pPr lvl="1"/>
            <a:r>
              <a:rPr lang="en-US" dirty="0"/>
              <a:t>CMS has offered two Options to HHSC that can be found in the Appendix</a:t>
            </a:r>
          </a:p>
          <a:p>
            <a:pPr lvl="2"/>
            <a:r>
              <a:rPr lang="en-US" b="1" dirty="0"/>
              <a:t>Option 1:</a:t>
            </a:r>
            <a:r>
              <a:rPr lang="en-US" dirty="0"/>
              <a:t>  CMS Approve the Quality Incentive Payment Program (QPP) for SFY 2022</a:t>
            </a:r>
          </a:p>
          <a:p>
            <a:pPr lvl="3"/>
            <a:r>
              <a:rPr lang="en-US" dirty="0"/>
              <a:t>As currently submitted and consistent with payments amounts approved for QIPP for SFY 2021</a:t>
            </a:r>
          </a:p>
          <a:p>
            <a:pPr lvl="3"/>
            <a:r>
              <a:rPr lang="en-US" dirty="0"/>
              <a:t>Revising CHIRP back to UHRIP for SFY 2022</a:t>
            </a:r>
          </a:p>
          <a:p>
            <a:pPr lvl="3"/>
            <a:r>
              <a:rPr lang="en-US" dirty="0"/>
              <a:t>Withdrawing TIPPS, RAPPS, BHS preprints for SFY 2022</a:t>
            </a:r>
          </a:p>
          <a:p>
            <a:pPr lvl="2"/>
            <a:r>
              <a:rPr lang="en-US" b="1" dirty="0"/>
              <a:t>Option 2:</a:t>
            </a:r>
            <a:r>
              <a:rPr lang="en-US" dirty="0"/>
              <a:t>  State Modifies all five (5) state directed payment preprints currently under review by CMS for SFY 2022 to be consistent with statutory and regulatory requirements addressing concerns related to: </a:t>
            </a:r>
          </a:p>
          <a:p>
            <a:pPr lvl="3"/>
            <a:r>
              <a:rPr lang="en-US" dirty="0"/>
              <a:t>Aggregate Funding Amounts</a:t>
            </a:r>
          </a:p>
          <a:p>
            <a:pPr lvl="3"/>
            <a:r>
              <a:rPr lang="en-US" dirty="0"/>
              <a:t>Linking Payments to Current Utilization</a:t>
            </a:r>
          </a:p>
          <a:p>
            <a:pPr lvl="3"/>
            <a:r>
              <a:rPr lang="en-US" dirty="0"/>
              <a:t>Quality Improvement</a:t>
            </a:r>
          </a:p>
          <a:p>
            <a:pPr lvl="3"/>
            <a:r>
              <a:rPr lang="en-US" dirty="0"/>
              <a:t>the Non-Federal Share</a:t>
            </a:r>
          </a:p>
          <a:p>
            <a:pPr lvl="3"/>
            <a:r>
              <a:rPr lang="en-US" dirty="0"/>
              <a:t>the State’s Evaluation Plan</a:t>
            </a:r>
          </a:p>
          <a:p>
            <a:pPr lvl="0"/>
            <a:r>
              <a:rPr lang="en-US" dirty="0"/>
              <a:t>CMS has offered to address near-term stability for safety net providers through willingness to approve an amendment to the THTQIP demonstration that </a:t>
            </a:r>
            <a:r>
              <a:rPr lang="en-US" b="1" dirty="0"/>
              <a:t>would extend DSRIP program for one year (through September 2022)</a:t>
            </a:r>
            <a:endParaRPr lang="en-US" dirty="0"/>
          </a:p>
          <a:p>
            <a:pPr lvl="1"/>
            <a:r>
              <a:rPr lang="en-US" dirty="0"/>
              <a:t>In amount not to exceed the currently approved amount for the demonstration year ending September 30, 2021.</a:t>
            </a:r>
          </a:p>
          <a:p>
            <a:pPr lvl="1"/>
            <a:r>
              <a:rPr lang="en-US" dirty="0"/>
              <a:t>The wording is not clear; however, it appears that we may continue to report on our existing measures and an additional 5-10 measures focused on health disparities and health equity that will be agreed upon by CMS and HHSC. </a:t>
            </a:r>
          </a:p>
          <a:p>
            <a:pPr lvl="2"/>
            <a:r>
              <a:rPr lang="en-US" dirty="0"/>
              <a:t>These additional metrics </a:t>
            </a:r>
          </a:p>
          <a:p>
            <a:pPr lvl="3"/>
            <a:r>
              <a:rPr lang="en-US" dirty="0"/>
              <a:t>would be aggregated at a state level based on provider reporting   </a:t>
            </a:r>
          </a:p>
          <a:p>
            <a:pPr lvl="3"/>
            <a:r>
              <a:rPr lang="en-US" dirty="0"/>
              <a:t>establish a baseline for measuring health disparities in the safety net for the purpose of making future improvements around equity</a:t>
            </a:r>
          </a:p>
          <a:p>
            <a:pPr lvl="3"/>
            <a:r>
              <a:rPr lang="en-US" dirty="0"/>
              <a:t>would include reasonable requirements for providers, managed care plans, and/or the state to track Race, Ethnicity, Other information about beneficiaries served for the purposed of measuring health disparities</a:t>
            </a:r>
          </a:p>
          <a:p>
            <a:pPr lvl="2"/>
            <a:r>
              <a:rPr lang="en-US" dirty="0"/>
              <a:t>20% of the aggregate annual DSRIP payments would be contingent on the timely and complete reporting of these metrics. </a:t>
            </a:r>
          </a:p>
          <a:p>
            <a:pPr lvl="2"/>
            <a:r>
              <a:rPr lang="en-US" dirty="0"/>
              <a:t>80% - we assume, potentially will based on our existing metrics</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8</a:t>
            </a:fld>
            <a:endParaRPr lang="en-US"/>
          </a:p>
        </p:txBody>
      </p:sp>
    </p:spTree>
    <p:extLst>
      <p:ext uri="{BB962C8B-B14F-4D97-AF65-F5344CB8AC3E}">
        <p14:creationId xmlns:p14="http://schemas.microsoft.com/office/powerpoint/2010/main" val="29001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EFFFF"/>
                </a:solidFill>
              </a:rPr>
              <a:t>Mandatory Use of HHSC Template – no alternate tools</a:t>
            </a:r>
          </a:p>
          <a:p>
            <a:r>
              <a:rPr lang="en-US" sz="2400" dirty="0">
                <a:solidFill>
                  <a:srgbClr val="FEFFFF"/>
                </a:solidFill>
              </a:rPr>
              <a:t>Generic Categories for costs</a:t>
            </a:r>
          </a:p>
          <a:p>
            <a:pPr lvl="1"/>
            <a:r>
              <a:rPr lang="en-US" dirty="0">
                <a:solidFill>
                  <a:srgbClr val="FEFFFF"/>
                </a:solidFill>
              </a:rPr>
              <a:t>Be ready to explain where data is sourced from</a:t>
            </a:r>
          </a:p>
          <a:p>
            <a:pPr lvl="1"/>
            <a:r>
              <a:rPr lang="en-US" dirty="0">
                <a:solidFill>
                  <a:srgbClr val="FEFFFF"/>
                </a:solidFill>
              </a:rPr>
              <a:t>For FTE related costs – acceptable to use standard value based on job title (i.e. perhaps midpoint of the range rather than actual salary info)</a:t>
            </a:r>
          </a:p>
          <a:p>
            <a:r>
              <a:rPr lang="en-US" sz="2400" dirty="0">
                <a:solidFill>
                  <a:srgbClr val="FEFFFF"/>
                </a:solidFill>
              </a:rPr>
              <a:t>Narrative response sections in template – not a separate document</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9</a:t>
            </a:fld>
            <a:endParaRPr lang="en-US"/>
          </a:p>
        </p:txBody>
      </p:sp>
    </p:spTree>
    <p:extLst>
      <p:ext uri="{BB962C8B-B14F-4D97-AF65-F5344CB8AC3E}">
        <p14:creationId xmlns:p14="http://schemas.microsoft.com/office/powerpoint/2010/main" val="173730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10</a:t>
            </a:fld>
            <a:endParaRPr lang="en-US"/>
          </a:p>
        </p:txBody>
      </p:sp>
    </p:spTree>
    <p:extLst>
      <p:ext uri="{BB962C8B-B14F-4D97-AF65-F5344CB8AC3E}">
        <p14:creationId xmlns:p14="http://schemas.microsoft.com/office/powerpoint/2010/main" val="78740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Complete All Yellow Fields</a:t>
            </a:r>
          </a:p>
          <a:p>
            <a:r>
              <a:rPr lang="en-US" sz="1200" b="1" dirty="0" err="1">
                <a:solidFill>
                  <a:srgbClr val="FFFFFF"/>
                </a:solidFill>
              </a:rPr>
              <a:t>Pregenerated</a:t>
            </a:r>
            <a:r>
              <a:rPr lang="en-US" sz="1200" b="1" dirty="0">
                <a:solidFill>
                  <a:srgbClr val="FFFFFF"/>
                </a:solidFill>
              </a:rPr>
              <a:t> Unique ID </a:t>
            </a:r>
            <a:r>
              <a:rPr lang="en-US" sz="1200" dirty="0">
                <a:solidFill>
                  <a:srgbClr val="FFFFFF"/>
                </a:solidFill>
              </a:rPr>
              <a:t>is a list of numbers associated with your core activities, found in </a:t>
            </a:r>
            <a:r>
              <a:rPr lang="en-US" sz="1200" b="1" dirty="0">
                <a:solidFill>
                  <a:srgbClr val="FFFFFF"/>
                </a:solidFill>
              </a:rPr>
              <a:t>Column I</a:t>
            </a:r>
            <a:r>
              <a:rPr lang="en-US" sz="1200" dirty="0">
                <a:solidFill>
                  <a:srgbClr val="FFFFFF"/>
                </a:solidFill>
              </a:rPr>
              <a:t> of the </a:t>
            </a:r>
            <a:r>
              <a:rPr lang="en-US" sz="1200" b="1" dirty="0">
                <a:solidFill>
                  <a:srgbClr val="FFFFFF"/>
                </a:solidFill>
              </a:rPr>
              <a:t>DY9R2 Core Activities for DY10 Reporting.xlsx </a:t>
            </a:r>
            <a:r>
              <a:rPr lang="en-US" sz="1200" dirty="0">
                <a:solidFill>
                  <a:srgbClr val="FFFFFF"/>
                </a:solidFill>
              </a:rPr>
              <a:t>document.</a:t>
            </a:r>
          </a:p>
          <a:p>
            <a:r>
              <a:rPr lang="en-US" sz="1200" dirty="0">
                <a:solidFill>
                  <a:srgbClr val="FFFFFF"/>
                </a:solidFill>
              </a:rPr>
              <a:t>Select the </a:t>
            </a:r>
            <a:r>
              <a:rPr lang="en-US" sz="1200" b="1" dirty="0" err="1">
                <a:solidFill>
                  <a:srgbClr val="FFFFFF"/>
                </a:solidFill>
              </a:rPr>
              <a:t>Pregenerated</a:t>
            </a:r>
            <a:r>
              <a:rPr lang="en-US" sz="1200" b="1" dirty="0">
                <a:solidFill>
                  <a:srgbClr val="FFFFFF"/>
                </a:solidFill>
              </a:rPr>
              <a:t> Unique ID </a:t>
            </a:r>
            <a:r>
              <a:rPr lang="en-US" sz="1200" dirty="0">
                <a:solidFill>
                  <a:srgbClr val="FFFFFF"/>
                </a:solidFill>
              </a:rPr>
              <a:t>for the Core Activity you are using for your Cost &amp; Savings Report</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11</a:t>
            </a:fld>
            <a:endParaRPr lang="en-US"/>
          </a:p>
        </p:txBody>
      </p:sp>
    </p:spTree>
    <p:extLst>
      <p:ext uri="{BB962C8B-B14F-4D97-AF65-F5344CB8AC3E}">
        <p14:creationId xmlns:p14="http://schemas.microsoft.com/office/powerpoint/2010/main" val="383126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FFFFFF"/>
                </a:solidFill>
              </a:rPr>
              <a:t>Complete all questions in yellow.  </a:t>
            </a:r>
          </a:p>
          <a:p>
            <a:r>
              <a:rPr lang="en-US" sz="2000" dirty="0">
                <a:solidFill>
                  <a:srgbClr val="FFFFFF"/>
                </a:solidFill>
              </a:rPr>
              <a:t>Each one will populate the next question or section as you complete them. </a:t>
            </a:r>
          </a:p>
          <a:p>
            <a:r>
              <a:rPr lang="en-US" sz="2000" dirty="0">
                <a:solidFill>
                  <a:srgbClr val="FFFFFF"/>
                </a:solidFill>
              </a:rPr>
              <a:t>Q2:</a:t>
            </a:r>
          </a:p>
          <a:p>
            <a:pPr lvl="1"/>
            <a:r>
              <a:rPr lang="en-US" sz="2000" dirty="0">
                <a:solidFill>
                  <a:srgbClr val="FFFFFF"/>
                </a:solidFill>
              </a:rPr>
              <a:t>Yes – Pops up next question</a:t>
            </a:r>
          </a:p>
          <a:p>
            <a:pPr lvl="1"/>
            <a:r>
              <a:rPr lang="en-US" sz="2000" dirty="0">
                <a:solidFill>
                  <a:srgbClr val="FFFFFF"/>
                </a:solidFill>
              </a:rPr>
              <a:t>No –  Q2.b -Offers opportunity to make changes to the currently identified Secondary Drivers and Change Ideas</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12</a:t>
            </a:fld>
            <a:endParaRPr lang="en-US"/>
          </a:p>
        </p:txBody>
      </p:sp>
    </p:spTree>
    <p:extLst>
      <p:ext uri="{BB962C8B-B14F-4D97-AF65-F5344CB8AC3E}">
        <p14:creationId xmlns:p14="http://schemas.microsoft.com/office/powerpoint/2010/main" val="345370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Question 3.a in this draft template is not working correctly.</a:t>
            </a:r>
          </a:p>
          <a:p>
            <a:r>
              <a:rPr lang="en-US" sz="1200" dirty="0">
                <a:solidFill>
                  <a:srgbClr val="FFFFFF"/>
                </a:solidFill>
              </a:rPr>
              <a:t>HHSC is aware of the issue</a:t>
            </a:r>
          </a:p>
          <a:p>
            <a:r>
              <a:rPr lang="en-US" sz="1200" dirty="0">
                <a:solidFill>
                  <a:srgbClr val="FFFFFF"/>
                </a:solidFill>
              </a:rPr>
              <a:t>If you answer YES – It only populates the first CAT C measure for the provider</a:t>
            </a:r>
          </a:p>
          <a:p>
            <a:endParaRPr lang="en-US" dirty="0"/>
          </a:p>
        </p:txBody>
      </p:sp>
      <p:sp>
        <p:nvSpPr>
          <p:cNvPr id="4" name="Slide Number Placeholder 3"/>
          <p:cNvSpPr>
            <a:spLocks noGrp="1"/>
          </p:cNvSpPr>
          <p:nvPr>
            <p:ph type="sldNum" sz="quarter" idx="5"/>
          </p:nvPr>
        </p:nvSpPr>
        <p:spPr/>
        <p:txBody>
          <a:bodyPr/>
          <a:lstStyle/>
          <a:p>
            <a:fld id="{489166A6-A8C2-47A8-B2C4-3009FCC00A5D}" type="slidenum">
              <a:rPr lang="en-US" smtClean="0"/>
              <a:t>13</a:t>
            </a:fld>
            <a:endParaRPr lang="en-US"/>
          </a:p>
        </p:txBody>
      </p:sp>
    </p:spTree>
    <p:extLst>
      <p:ext uri="{BB962C8B-B14F-4D97-AF65-F5344CB8AC3E}">
        <p14:creationId xmlns:p14="http://schemas.microsoft.com/office/powerpoint/2010/main" val="297707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1E32-3CF6-4A88-B543-FDD57F8B79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855B4-9015-4BA8-AC2C-9EF430D45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5225C-C9ED-4FC9-BD76-816BC108EFA3}"/>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A6D7AB50-EAD1-42C5-972E-86469E024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F1B56-D1C2-4CA2-A44B-F9737BB88669}"/>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217411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3A9B-9EAA-4957-BA22-787D32D23F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C17B7-C79A-4CD9-B691-62C1CCD9A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4577A-BDB9-4F5C-B760-3D0F94C77E17}"/>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B63C245D-B855-4E6E-80EB-D6E09CF7C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E20A2-0600-460A-AE6F-9D435D7C4468}"/>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319206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7A294-1651-4CFE-9FE7-17CD87F118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D32B0-F8AA-4C1D-B945-6B10A3283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93C5E-6ED4-48FD-95C1-EC7CC9BA3A61}"/>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9D6BB9B9-389C-43C2-B003-B43A647C7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17AE0-1F88-46F6-9D58-5FBAEF5E539A}"/>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273030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72DB-F92B-4A20-B286-F4D7B1ABA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7FD1F-40FC-4C6E-AD43-1F60021B4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6E9B0-841A-45BC-A1F2-93EA95B7723C}"/>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25D79A43-D058-448F-91F1-381A763FE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AAA72-D49D-4978-9D5C-8FE708BE3EEE}"/>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133993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6E39-780F-4CD8-9D47-CD7F22ADF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BC0DA2-69E4-47E6-AA35-C303D00FF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BA848-9B65-48E6-93E3-66C70515396B}"/>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1EB4BFDB-9280-48D0-A222-9E3A037A7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4350A-2E2E-42B0-81BD-BEC78619D281}"/>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31827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EBAB-CB46-43B8-BB54-E4DB2E81D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6EF40-28FF-4FF4-8AD0-EF6308216D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67F39D-863F-4819-B837-255B193D1B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C07DDA-1066-4A07-B466-C8D7E90602F6}"/>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6" name="Footer Placeholder 5">
            <a:extLst>
              <a:ext uri="{FF2B5EF4-FFF2-40B4-BE49-F238E27FC236}">
                <a16:creationId xmlns:a16="http://schemas.microsoft.com/office/drawing/2014/main" id="{A7B530DD-814B-4826-824D-D17A1755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98B94-C2DF-4C6A-B28E-3663CB6ACC3C}"/>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43573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BA61-4C2C-4447-AFF3-A2DC8EB9D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830D1-AB91-4958-A7BC-94C98FB1D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BA106-E15B-4B5E-8844-DDD44FEE0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4D7FF-1D45-43D3-B952-150950351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C6890-4A96-4081-9219-70639966E0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E35CF-2AA5-4A3B-A861-ADA6FBD2AAC2}"/>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8" name="Footer Placeholder 7">
            <a:extLst>
              <a:ext uri="{FF2B5EF4-FFF2-40B4-BE49-F238E27FC236}">
                <a16:creationId xmlns:a16="http://schemas.microsoft.com/office/drawing/2014/main" id="{498EBACA-26C7-4640-9FDD-1253483C7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EAF41C-4156-4C77-9307-8EB01164C1B2}"/>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220406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BD94-9FFF-435D-A83D-BEC9EC85D7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FF02EF-B09D-4D74-A886-5B43132E7945}"/>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4" name="Footer Placeholder 3">
            <a:extLst>
              <a:ext uri="{FF2B5EF4-FFF2-40B4-BE49-F238E27FC236}">
                <a16:creationId xmlns:a16="http://schemas.microsoft.com/office/drawing/2014/main" id="{68D0832B-880A-4F10-83FB-968DE8318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D9E85F-9A50-42B3-B0F7-E9448AC4D7E5}"/>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133630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BC433-4A44-4465-86FE-05E755A86B33}"/>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3" name="Footer Placeholder 2">
            <a:extLst>
              <a:ext uri="{FF2B5EF4-FFF2-40B4-BE49-F238E27FC236}">
                <a16:creationId xmlns:a16="http://schemas.microsoft.com/office/drawing/2014/main" id="{FD1DA3F8-A24B-4C50-A155-79F7AC3E0A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087056-B065-438B-88CD-0A68D012A56C}"/>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68439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40EA-1466-4B27-9F27-C9C003D0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4420D-FB59-46A5-AD69-6E2AE5044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EC2E96-37A2-4F81-8B34-8F9B8F84F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F2B0B-9E24-4792-9AC5-3DACD5D54A14}"/>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6" name="Footer Placeholder 5">
            <a:extLst>
              <a:ext uri="{FF2B5EF4-FFF2-40B4-BE49-F238E27FC236}">
                <a16:creationId xmlns:a16="http://schemas.microsoft.com/office/drawing/2014/main" id="{D8A37117-19EF-4E6B-BED4-7AF46B76D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FF143-F7E6-493C-B8B8-38C8C458A732}"/>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248073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D03D-E509-4069-9F5F-3EDC6EED3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CE92D4-E173-4831-A7B0-EA0BE83EE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F8FA8-D70D-4BE6-8A90-0677DCC4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A3165-8DEC-4175-AF92-73E16A2668B5}"/>
              </a:ext>
            </a:extLst>
          </p:cNvPr>
          <p:cNvSpPr>
            <a:spLocks noGrp="1"/>
          </p:cNvSpPr>
          <p:nvPr>
            <p:ph type="dt" sz="half" idx="10"/>
          </p:nvPr>
        </p:nvSpPr>
        <p:spPr/>
        <p:txBody>
          <a:bodyPr/>
          <a:lstStyle/>
          <a:p>
            <a:fld id="{CAD23AB5-609B-4086-B140-7274730ED032}" type="datetimeFigureOut">
              <a:rPr lang="en-US" smtClean="0"/>
              <a:t>8/25/2021</a:t>
            </a:fld>
            <a:endParaRPr lang="en-US"/>
          </a:p>
        </p:txBody>
      </p:sp>
      <p:sp>
        <p:nvSpPr>
          <p:cNvPr id="6" name="Footer Placeholder 5">
            <a:extLst>
              <a:ext uri="{FF2B5EF4-FFF2-40B4-BE49-F238E27FC236}">
                <a16:creationId xmlns:a16="http://schemas.microsoft.com/office/drawing/2014/main" id="{F1B831A9-0104-4419-9442-12AC30A45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6CEFF-AF57-4C97-8E83-07F485BE1CD7}"/>
              </a:ext>
            </a:extLst>
          </p:cNvPr>
          <p:cNvSpPr>
            <a:spLocks noGrp="1"/>
          </p:cNvSpPr>
          <p:nvPr>
            <p:ph type="sldNum" sz="quarter" idx="12"/>
          </p:nvPr>
        </p:nvSpPr>
        <p:spPr/>
        <p:txBody>
          <a:bodyPr/>
          <a:lstStyle/>
          <a:p>
            <a:fld id="{CBE50CCD-920D-4C27-B794-A110EF372407}" type="slidenum">
              <a:rPr lang="en-US" smtClean="0"/>
              <a:t>‹#›</a:t>
            </a:fld>
            <a:endParaRPr lang="en-US"/>
          </a:p>
        </p:txBody>
      </p:sp>
    </p:spTree>
    <p:extLst>
      <p:ext uri="{BB962C8B-B14F-4D97-AF65-F5344CB8AC3E}">
        <p14:creationId xmlns:p14="http://schemas.microsoft.com/office/powerpoint/2010/main" val="112317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796E3-99E5-4C44-8B6C-9AFD1364B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D2883-0489-4A93-9114-3DDF99D3D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599D5-7978-478D-9CC4-7A3D3D558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23AB5-609B-4086-B140-7274730ED032}" type="datetimeFigureOut">
              <a:rPr lang="en-US" smtClean="0"/>
              <a:t>8/25/2021</a:t>
            </a:fld>
            <a:endParaRPr lang="en-US"/>
          </a:p>
        </p:txBody>
      </p:sp>
      <p:sp>
        <p:nvSpPr>
          <p:cNvPr id="5" name="Footer Placeholder 4">
            <a:extLst>
              <a:ext uri="{FF2B5EF4-FFF2-40B4-BE49-F238E27FC236}">
                <a16:creationId xmlns:a16="http://schemas.microsoft.com/office/drawing/2014/main" id="{A2A2F855-1E30-4A0F-879B-7F7B8274E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11DF9F-D104-4014-948B-40DFA4CE0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50CCD-920D-4C27-B794-A110EF372407}" type="slidenum">
              <a:rPr lang="en-US" smtClean="0"/>
              <a:t>‹#›</a:t>
            </a:fld>
            <a:endParaRPr lang="en-US"/>
          </a:p>
        </p:txBody>
      </p:sp>
    </p:spTree>
    <p:extLst>
      <p:ext uri="{BB962C8B-B14F-4D97-AF65-F5344CB8AC3E}">
        <p14:creationId xmlns:p14="http://schemas.microsoft.com/office/powerpoint/2010/main" val="43977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02A3C1-B59D-4DC8-B966-5AE5B945B92C}"/>
              </a:ext>
            </a:extLst>
          </p:cNvPr>
          <p:cNvSpPr>
            <a:spLocks noGrp="1"/>
          </p:cNvSpPr>
          <p:nvPr>
            <p:ph type="ctrTitle"/>
          </p:nvPr>
        </p:nvSpPr>
        <p:spPr>
          <a:xfrm>
            <a:off x="4370832" y="4791456"/>
            <a:ext cx="7178040" cy="1508760"/>
          </a:xfrm>
        </p:spPr>
        <p:txBody>
          <a:bodyPr anchor="ctr">
            <a:normAutofit/>
          </a:bodyPr>
          <a:lstStyle/>
          <a:p>
            <a:pPr algn="l"/>
            <a:r>
              <a:rPr lang="en-US" sz="4800" b="1">
                <a:solidFill>
                  <a:schemeClr val="bg1"/>
                </a:solidFill>
              </a:rPr>
              <a:t>Category A: Cost &amp; Savings</a:t>
            </a:r>
            <a:br>
              <a:rPr lang="en-US" sz="4800" b="1">
                <a:solidFill>
                  <a:schemeClr val="bg1"/>
                </a:solidFill>
              </a:rPr>
            </a:br>
            <a:r>
              <a:rPr lang="en-US" sz="4800" b="1">
                <a:solidFill>
                  <a:schemeClr val="bg1"/>
                </a:solidFill>
              </a:rPr>
              <a:t>DY10R2 Reporting</a:t>
            </a:r>
          </a:p>
        </p:txBody>
      </p:sp>
      <p:sp>
        <p:nvSpPr>
          <p:cNvPr id="3" name="Subtitle 2">
            <a:extLst>
              <a:ext uri="{FF2B5EF4-FFF2-40B4-BE49-F238E27FC236}">
                <a16:creationId xmlns:a16="http://schemas.microsoft.com/office/drawing/2014/main" id="{3ADAEB72-64DE-4CB0-B445-244A8066B536}"/>
              </a:ext>
            </a:extLst>
          </p:cNvPr>
          <p:cNvSpPr>
            <a:spLocks noGrp="1"/>
          </p:cNvSpPr>
          <p:nvPr>
            <p:ph type="subTitle" idx="1"/>
          </p:nvPr>
        </p:nvSpPr>
        <p:spPr>
          <a:xfrm>
            <a:off x="630936" y="4792077"/>
            <a:ext cx="3191256" cy="1507413"/>
          </a:xfrm>
        </p:spPr>
        <p:txBody>
          <a:bodyPr anchor="ctr">
            <a:normAutofit/>
          </a:bodyPr>
          <a:lstStyle/>
          <a:p>
            <a:pPr algn="r"/>
            <a:r>
              <a:rPr lang="en-US" sz="1700" b="1">
                <a:solidFill>
                  <a:srgbClr val="FFAB4D"/>
                </a:solidFill>
              </a:rPr>
              <a:t>Joint RHP 9, 10, &amp; 18 ]</a:t>
            </a:r>
          </a:p>
          <a:p>
            <a:pPr algn="r"/>
            <a:r>
              <a:rPr lang="en-US" sz="1700" b="1">
                <a:solidFill>
                  <a:srgbClr val="FFAB4D"/>
                </a:solidFill>
              </a:rPr>
              <a:t>Virtual Learning Collaborative</a:t>
            </a:r>
          </a:p>
          <a:p>
            <a:pPr algn="r"/>
            <a:r>
              <a:rPr lang="en-US" sz="1700" b="1">
                <a:solidFill>
                  <a:srgbClr val="FFAB4D"/>
                </a:solidFill>
              </a:rPr>
              <a:t>Thursday, August 19, 2021</a:t>
            </a:r>
          </a:p>
          <a:p>
            <a:pPr algn="r"/>
            <a:r>
              <a:rPr lang="en-US" sz="1700" b="1">
                <a:solidFill>
                  <a:srgbClr val="FFAB4D"/>
                </a:solidFill>
              </a:rPr>
              <a:t>9:00 – 10:30 am</a:t>
            </a:r>
          </a:p>
          <a:p>
            <a:pPr algn="r"/>
            <a:endParaRPr lang="en-US" sz="1700" b="1">
              <a:solidFill>
                <a:srgbClr val="FFAB4D"/>
              </a:solidFill>
            </a:endParaRPr>
          </a:p>
        </p:txBody>
      </p:sp>
      <p:pic>
        <p:nvPicPr>
          <p:cNvPr id="5" name="Picture 4" descr="Graphical user interface, application&#10;&#10;Description automatically generated">
            <a:extLst>
              <a:ext uri="{FF2B5EF4-FFF2-40B4-BE49-F238E27FC236}">
                <a16:creationId xmlns:a16="http://schemas.microsoft.com/office/drawing/2014/main" id="{AD46FA6A-5DDD-4135-8A95-A610EB12D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554" y="307731"/>
            <a:ext cx="9319792" cy="3997637"/>
          </a:xfrm>
          <a:prstGeom prst="rect">
            <a:avLst/>
          </a:prstGeom>
        </p:spPr>
      </p:pic>
      <p:cxnSp>
        <p:nvCxnSpPr>
          <p:cNvPr id="50" name="Straight Connector 11">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8036"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39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83F771-429A-43B1-8031-452EDBB5B54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Intervention Details Tab</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0CF3162-F060-4F48-9344-D92AC871311A}"/>
              </a:ext>
            </a:extLst>
          </p:cNvPr>
          <p:cNvPicPr>
            <a:picLocks noChangeAspect="1"/>
          </p:cNvPicPr>
          <p:nvPr/>
        </p:nvPicPr>
        <p:blipFill>
          <a:blip r:embed="rId3"/>
          <a:stretch>
            <a:fillRect/>
          </a:stretch>
        </p:blipFill>
        <p:spPr>
          <a:xfrm>
            <a:off x="1392850" y="2427541"/>
            <a:ext cx="9351200" cy="3997637"/>
          </a:xfrm>
          <a:prstGeom prst="rect">
            <a:avLst/>
          </a:prstGeom>
        </p:spPr>
      </p:pic>
    </p:spTree>
    <p:extLst>
      <p:ext uri="{BB962C8B-B14F-4D97-AF65-F5344CB8AC3E}">
        <p14:creationId xmlns:p14="http://schemas.microsoft.com/office/powerpoint/2010/main" val="7664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04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B82A7-077B-4D2E-ABA1-CCC0466D774D}"/>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Find Your Core Activity</a:t>
            </a:r>
          </a:p>
        </p:txBody>
      </p:sp>
      <p:sp>
        <p:nvSpPr>
          <p:cNvPr id="32" name="Rectangle 2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C9EF4F5-E770-4564-A3FA-6E9368D51A48}"/>
              </a:ext>
            </a:extLst>
          </p:cNvPr>
          <p:cNvPicPr>
            <a:picLocks noGrp="1" noChangeAspect="1"/>
          </p:cNvPicPr>
          <p:nvPr>
            <p:ph sz="half" idx="1"/>
          </p:nvPr>
        </p:nvPicPr>
        <p:blipFill>
          <a:blip r:embed="rId3"/>
          <a:stretch>
            <a:fillRect/>
          </a:stretch>
        </p:blipFill>
        <p:spPr>
          <a:xfrm>
            <a:off x="566744" y="2801565"/>
            <a:ext cx="6540515" cy="3384715"/>
          </a:xfrm>
          <a:prstGeom prst="rect">
            <a:avLst/>
          </a:prstGeom>
        </p:spPr>
      </p:pic>
      <p:sp>
        <p:nvSpPr>
          <p:cNvPr id="3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4607EF0-A77F-4882-BC57-9A158DEE84EF}"/>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Complete All Yellow Fields</a:t>
            </a:r>
          </a:p>
          <a:p>
            <a:r>
              <a:rPr lang="en-US" sz="2000" b="1" dirty="0" err="1">
                <a:solidFill>
                  <a:srgbClr val="FFFFFF"/>
                </a:solidFill>
              </a:rPr>
              <a:t>Pregenerated</a:t>
            </a:r>
            <a:r>
              <a:rPr lang="en-US" sz="2000" b="1" dirty="0">
                <a:solidFill>
                  <a:srgbClr val="FFFFFF"/>
                </a:solidFill>
              </a:rPr>
              <a:t> Unique ID </a:t>
            </a:r>
            <a:r>
              <a:rPr lang="en-US" sz="2000" dirty="0">
                <a:solidFill>
                  <a:srgbClr val="FFFFFF"/>
                </a:solidFill>
              </a:rPr>
              <a:t>is a list of numbers associated with your core activities, found in </a:t>
            </a:r>
            <a:r>
              <a:rPr lang="en-US" sz="2000" b="1" dirty="0">
                <a:solidFill>
                  <a:srgbClr val="FFFFFF"/>
                </a:solidFill>
              </a:rPr>
              <a:t>Column I</a:t>
            </a:r>
            <a:r>
              <a:rPr lang="en-US" sz="2000" dirty="0">
                <a:solidFill>
                  <a:srgbClr val="FFFFFF"/>
                </a:solidFill>
              </a:rPr>
              <a:t> of the </a:t>
            </a:r>
            <a:r>
              <a:rPr lang="en-US" sz="2000" b="1" dirty="0">
                <a:solidFill>
                  <a:srgbClr val="FFFFFF"/>
                </a:solidFill>
              </a:rPr>
              <a:t>DY9R2 Core Activities for DY10 Reporting.xlsx </a:t>
            </a:r>
            <a:r>
              <a:rPr lang="en-US" sz="2000" dirty="0">
                <a:solidFill>
                  <a:srgbClr val="FFFFFF"/>
                </a:solidFill>
              </a:rPr>
              <a:t>document.</a:t>
            </a:r>
          </a:p>
          <a:p>
            <a:r>
              <a:rPr lang="en-US" sz="2000" dirty="0">
                <a:solidFill>
                  <a:srgbClr val="FFFFFF"/>
                </a:solidFill>
              </a:rPr>
              <a:t>Select the </a:t>
            </a:r>
            <a:r>
              <a:rPr lang="en-US" sz="2000" b="1" dirty="0" err="1">
                <a:solidFill>
                  <a:srgbClr val="FFFFFF"/>
                </a:solidFill>
              </a:rPr>
              <a:t>Pregenerated</a:t>
            </a:r>
            <a:r>
              <a:rPr lang="en-US" sz="2000" b="1" dirty="0">
                <a:solidFill>
                  <a:srgbClr val="FFFFFF"/>
                </a:solidFill>
              </a:rPr>
              <a:t> Unique ID </a:t>
            </a:r>
            <a:r>
              <a:rPr lang="en-US" sz="2000" dirty="0">
                <a:solidFill>
                  <a:srgbClr val="FFFFFF"/>
                </a:solidFill>
              </a:rPr>
              <a:t>for the Core Activity you are using for your Cost &amp; Savings Report</a:t>
            </a:r>
          </a:p>
        </p:txBody>
      </p:sp>
    </p:spTree>
    <p:extLst>
      <p:ext uri="{BB962C8B-B14F-4D97-AF65-F5344CB8AC3E}">
        <p14:creationId xmlns:p14="http://schemas.microsoft.com/office/powerpoint/2010/main" val="103166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0">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7CEC2-4C61-4C92-9D7F-8DF76A55B94D}"/>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a:solidFill>
                  <a:srgbClr val="FFFFFF"/>
                </a:solidFill>
              </a:rPr>
              <a:t>Core Activity &amp; Intervention Questions</a:t>
            </a:r>
          </a:p>
        </p:txBody>
      </p:sp>
      <p:cxnSp>
        <p:nvCxnSpPr>
          <p:cNvPr id="41" name="Straight Connector 1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98A11AF-1261-4ACA-B4B3-FC323DE2F95C}"/>
              </a:ext>
            </a:extLst>
          </p:cNvPr>
          <p:cNvSpPr>
            <a:spLocks noGrp="1"/>
          </p:cNvSpPr>
          <p:nvPr>
            <p:ph sz="half" idx="2"/>
          </p:nvPr>
        </p:nvSpPr>
        <p:spPr>
          <a:xfrm>
            <a:off x="947447" y="2799889"/>
            <a:ext cx="4665562" cy="2987543"/>
          </a:xfrm>
        </p:spPr>
        <p:txBody>
          <a:bodyPr vert="horz" lIns="91440" tIns="45720" rIns="91440" bIns="45720" rtlCol="0" anchor="t">
            <a:normAutofit/>
          </a:bodyPr>
          <a:lstStyle/>
          <a:p>
            <a:r>
              <a:rPr lang="en-US" sz="2000" dirty="0">
                <a:solidFill>
                  <a:srgbClr val="FFFFFF"/>
                </a:solidFill>
              </a:rPr>
              <a:t>Complete all questions in yellow.  </a:t>
            </a:r>
          </a:p>
          <a:p>
            <a:r>
              <a:rPr lang="en-US" sz="2000" dirty="0">
                <a:solidFill>
                  <a:srgbClr val="FFFFFF"/>
                </a:solidFill>
              </a:rPr>
              <a:t>Each one will populate the next question or section as you complete them. </a:t>
            </a:r>
          </a:p>
          <a:p>
            <a:r>
              <a:rPr lang="en-US" sz="2000" dirty="0">
                <a:solidFill>
                  <a:srgbClr val="FFFFFF"/>
                </a:solidFill>
              </a:rPr>
              <a:t>Q2:</a:t>
            </a:r>
          </a:p>
          <a:p>
            <a:pPr lvl="1"/>
            <a:r>
              <a:rPr lang="en-US" sz="2000" dirty="0">
                <a:solidFill>
                  <a:srgbClr val="FFFFFF"/>
                </a:solidFill>
              </a:rPr>
              <a:t>Yes – Pops up next question</a:t>
            </a:r>
          </a:p>
          <a:p>
            <a:pPr lvl="1"/>
            <a:r>
              <a:rPr lang="en-US" sz="2000" dirty="0">
                <a:solidFill>
                  <a:srgbClr val="FFFFFF"/>
                </a:solidFill>
              </a:rPr>
              <a:t>No –  Q2.b -Offers opportunity to make changes to the currently identified Secondary Drivers and Change Ideas</a:t>
            </a:r>
          </a:p>
          <a:p>
            <a:pPr marL="0"/>
            <a:endParaRPr lang="en-US" sz="2000" dirty="0">
              <a:solidFill>
                <a:srgbClr val="FFFFFF"/>
              </a:solidFill>
            </a:endParaRPr>
          </a:p>
        </p:txBody>
      </p:sp>
      <p:pic>
        <p:nvPicPr>
          <p:cNvPr id="5" name="Content Placeholder 4" descr="Graphical user interface, application&#10;&#10;Description automatically generated">
            <a:extLst>
              <a:ext uri="{FF2B5EF4-FFF2-40B4-BE49-F238E27FC236}">
                <a16:creationId xmlns:a16="http://schemas.microsoft.com/office/drawing/2014/main" id="{C604AF58-858A-4856-A81D-5D4D4BE575AF}"/>
              </a:ext>
            </a:extLst>
          </p:cNvPr>
          <p:cNvPicPr>
            <a:picLocks noGrp="1" noChangeAspect="1"/>
          </p:cNvPicPr>
          <p:nvPr>
            <p:ph sz="half" idx="1"/>
          </p:nvPr>
        </p:nvPicPr>
        <p:blipFill rotWithShape="1">
          <a:blip r:embed="rId3"/>
          <a:srcRect r="32976"/>
          <a:stretch/>
        </p:blipFill>
        <p:spPr>
          <a:xfrm>
            <a:off x="6466389" y="995157"/>
            <a:ext cx="5546469" cy="2461916"/>
          </a:xfrm>
          <a:prstGeom prst="rect">
            <a:avLst/>
          </a:prstGeom>
        </p:spPr>
      </p:pic>
      <p:pic>
        <p:nvPicPr>
          <p:cNvPr id="6" name="Picture 5">
            <a:extLst>
              <a:ext uri="{FF2B5EF4-FFF2-40B4-BE49-F238E27FC236}">
                <a16:creationId xmlns:a16="http://schemas.microsoft.com/office/drawing/2014/main" id="{809353C6-D61D-44A1-94B5-32130EAC767B}"/>
              </a:ext>
            </a:extLst>
          </p:cNvPr>
          <p:cNvPicPr>
            <a:picLocks noChangeAspect="1"/>
          </p:cNvPicPr>
          <p:nvPr/>
        </p:nvPicPr>
        <p:blipFill>
          <a:blip r:embed="rId4"/>
          <a:stretch>
            <a:fillRect/>
          </a:stretch>
        </p:blipFill>
        <p:spPr>
          <a:xfrm>
            <a:off x="5715588" y="4114257"/>
            <a:ext cx="6476412" cy="1570530"/>
          </a:xfrm>
          <a:prstGeom prst="rect">
            <a:avLst/>
          </a:prstGeom>
        </p:spPr>
      </p:pic>
    </p:spTree>
    <p:extLst>
      <p:ext uri="{BB962C8B-B14F-4D97-AF65-F5344CB8AC3E}">
        <p14:creationId xmlns:p14="http://schemas.microsoft.com/office/powerpoint/2010/main" val="423101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8F0579-4D4F-461F-BECC-A22CF8742972}"/>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a:solidFill>
                  <a:srgbClr val="FFFFFF"/>
                </a:solidFill>
              </a:rPr>
              <a:t>Core Activity &amp; Intervention Questions</a:t>
            </a:r>
          </a:p>
        </p:txBody>
      </p:sp>
      <p:cxnSp>
        <p:nvCxnSpPr>
          <p:cNvPr id="15" name="Straight Connector 1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4579FE-38A6-4797-8474-55FE713FC531}"/>
              </a:ext>
            </a:extLst>
          </p:cNvPr>
          <p:cNvSpPr>
            <a:spLocks noGrp="1"/>
          </p:cNvSpPr>
          <p:nvPr>
            <p:ph sz="half" idx="2"/>
          </p:nvPr>
        </p:nvSpPr>
        <p:spPr>
          <a:xfrm>
            <a:off x="947447" y="2799890"/>
            <a:ext cx="4215396" cy="2435314"/>
          </a:xfrm>
        </p:spPr>
        <p:txBody>
          <a:bodyPr vert="horz" lIns="91440" tIns="45720" rIns="91440" bIns="45720" rtlCol="0" anchor="t">
            <a:normAutofit/>
          </a:bodyPr>
          <a:lstStyle/>
          <a:p>
            <a:r>
              <a:rPr lang="en-US" sz="2200" dirty="0">
                <a:solidFill>
                  <a:srgbClr val="FFFFFF"/>
                </a:solidFill>
              </a:rPr>
              <a:t>Question 3.a in this draft template is not working correctly.</a:t>
            </a:r>
          </a:p>
          <a:p>
            <a:r>
              <a:rPr lang="en-US" sz="2200" dirty="0">
                <a:solidFill>
                  <a:srgbClr val="FFFFFF"/>
                </a:solidFill>
              </a:rPr>
              <a:t>HHSC is aware of the issue</a:t>
            </a:r>
          </a:p>
          <a:p>
            <a:r>
              <a:rPr lang="en-US" sz="2200" dirty="0">
                <a:solidFill>
                  <a:srgbClr val="FFFFFF"/>
                </a:solidFill>
              </a:rPr>
              <a:t>If you answer YES – It only populates the first CAT C measure for the provider</a:t>
            </a:r>
          </a:p>
        </p:txBody>
      </p:sp>
      <p:pic>
        <p:nvPicPr>
          <p:cNvPr id="6" name="Picture 5">
            <a:extLst>
              <a:ext uri="{FF2B5EF4-FFF2-40B4-BE49-F238E27FC236}">
                <a16:creationId xmlns:a16="http://schemas.microsoft.com/office/drawing/2014/main" id="{218D60A9-8A9D-4432-800A-B89570101CE6}"/>
              </a:ext>
            </a:extLst>
          </p:cNvPr>
          <p:cNvPicPr>
            <a:picLocks noChangeAspect="1"/>
          </p:cNvPicPr>
          <p:nvPr/>
        </p:nvPicPr>
        <p:blipFill>
          <a:blip r:embed="rId3"/>
          <a:stretch>
            <a:fillRect/>
          </a:stretch>
        </p:blipFill>
        <p:spPr>
          <a:xfrm>
            <a:off x="5294194" y="2392015"/>
            <a:ext cx="6576066" cy="2120780"/>
          </a:xfrm>
          <a:prstGeom prst="rect">
            <a:avLst/>
          </a:prstGeom>
        </p:spPr>
      </p:pic>
      <p:pic>
        <p:nvPicPr>
          <p:cNvPr id="7" name="Picture 6">
            <a:extLst>
              <a:ext uri="{FF2B5EF4-FFF2-40B4-BE49-F238E27FC236}">
                <a16:creationId xmlns:a16="http://schemas.microsoft.com/office/drawing/2014/main" id="{6D15AD13-9548-4A07-AC88-826E22DFC4DB}"/>
              </a:ext>
            </a:extLst>
          </p:cNvPr>
          <p:cNvPicPr>
            <a:picLocks noChangeAspect="1"/>
          </p:cNvPicPr>
          <p:nvPr/>
        </p:nvPicPr>
        <p:blipFill>
          <a:blip r:embed="rId4"/>
          <a:stretch>
            <a:fillRect/>
          </a:stretch>
        </p:blipFill>
        <p:spPr>
          <a:xfrm>
            <a:off x="947446" y="5250005"/>
            <a:ext cx="11333680" cy="1161702"/>
          </a:xfrm>
          <a:prstGeom prst="rect">
            <a:avLst/>
          </a:prstGeom>
        </p:spPr>
      </p:pic>
    </p:spTree>
    <p:extLst>
      <p:ext uri="{BB962C8B-B14F-4D97-AF65-F5344CB8AC3E}">
        <p14:creationId xmlns:p14="http://schemas.microsoft.com/office/powerpoint/2010/main" val="309428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2A16C0-A48F-4B3A-803F-1C461D75CD17}"/>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Core Activity &amp; Intervention Questions</a:t>
            </a:r>
          </a:p>
        </p:txBody>
      </p:sp>
      <p:sp>
        <p:nvSpPr>
          <p:cNvPr id="15"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08759B3-429C-4285-9E17-60DD528B47FF}"/>
              </a:ext>
            </a:extLst>
          </p:cNvPr>
          <p:cNvPicPr>
            <a:picLocks noGrp="1" noChangeAspect="1"/>
          </p:cNvPicPr>
          <p:nvPr>
            <p:ph sz="half" idx="1"/>
          </p:nvPr>
        </p:nvPicPr>
        <p:blipFill rotWithShape="1">
          <a:blip r:embed="rId3"/>
          <a:srcRect r="6089"/>
          <a:stretch/>
        </p:blipFill>
        <p:spPr>
          <a:xfrm>
            <a:off x="382017" y="2855742"/>
            <a:ext cx="6995882" cy="327777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FF9B10C-06F7-4F7F-B86B-5094C579C661}"/>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Q4: Complete the information on Population Focus Area.  Only one choice is allowed in the drop down.</a:t>
            </a:r>
          </a:p>
          <a:p>
            <a:r>
              <a:rPr lang="en-US" sz="2000" dirty="0">
                <a:solidFill>
                  <a:srgbClr val="FFFFFF"/>
                </a:solidFill>
              </a:rPr>
              <a:t>Q4.b &amp; 4.c ask about target patient population</a:t>
            </a:r>
          </a:p>
          <a:p>
            <a:r>
              <a:rPr lang="en-US" sz="2000" dirty="0">
                <a:solidFill>
                  <a:srgbClr val="FFFFFF"/>
                </a:solidFill>
              </a:rPr>
              <a:t>Q5, 5.a, 5.b &amp; 5.c ask about the invention being assessed. </a:t>
            </a:r>
          </a:p>
          <a:p>
            <a:pPr lvl="1"/>
            <a:r>
              <a:rPr lang="en-US" sz="1600" dirty="0">
                <a:solidFill>
                  <a:srgbClr val="FFFFFF"/>
                </a:solidFill>
              </a:rPr>
              <a:t>Responses to each question fires a corresponding qualitative response</a:t>
            </a:r>
          </a:p>
          <a:p>
            <a:endParaRPr lang="en-US" sz="2000" dirty="0">
              <a:solidFill>
                <a:srgbClr val="FFFFFF"/>
              </a:solidFill>
            </a:endParaRPr>
          </a:p>
        </p:txBody>
      </p:sp>
    </p:spTree>
    <p:extLst>
      <p:ext uri="{BB962C8B-B14F-4D97-AF65-F5344CB8AC3E}">
        <p14:creationId xmlns:p14="http://schemas.microsoft.com/office/powerpoint/2010/main" val="184602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AE40-5BF9-40D6-94B4-C1F5D2EBEDA0}"/>
              </a:ext>
            </a:extLst>
          </p:cNvPr>
          <p:cNvSpPr>
            <a:spLocks noGrp="1"/>
          </p:cNvSpPr>
          <p:nvPr>
            <p:ph type="title"/>
          </p:nvPr>
        </p:nvSpPr>
        <p:spPr>
          <a:xfrm>
            <a:off x="649224" y="629266"/>
            <a:ext cx="5102351" cy="1676603"/>
          </a:xfrm>
        </p:spPr>
        <p:txBody>
          <a:bodyPr vert="horz" lIns="91440" tIns="45720" rIns="91440" bIns="45720" rtlCol="0" anchor="ctr">
            <a:normAutofit/>
          </a:bodyPr>
          <a:lstStyle/>
          <a:p>
            <a:r>
              <a:rPr lang="en-US" sz="4100"/>
              <a:t>Core Activity &amp; Intervention Questions</a:t>
            </a:r>
          </a:p>
        </p:txBody>
      </p:sp>
      <p:sp>
        <p:nvSpPr>
          <p:cNvPr id="12" name="Content Placeholder 11">
            <a:extLst>
              <a:ext uri="{FF2B5EF4-FFF2-40B4-BE49-F238E27FC236}">
                <a16:creationId xmlns:a16="http://schemas.microsoft.com/office/drawing/2014/main" id="{4C050551-7BB4-4675-AE6A-F5BA8DC8674F}"/>
              </a:ext>
            </a:extLst>
          </p:cNvPr>
          <p:cNvSpPr>
            <a:spLocks noGrp="1"/>
          </p:cNvSpPr>
          <p:nvPr>
            <p:ph sz="half" idx="2"/>
          </p:nvPr>
        </p:nvSpPr>
        <p:spPr>
          <a:xfrm>
            <a:off x="649224" y="2438400"/>
            <a:ext cx="5102351" cy="3785419"/>
          </a:xfrm>
        </p:spPr>
        <p:txBody>
          <a:bodyPr vert="horz" lIns="91440" tIns="45720" rIns="91440" bIns="45720" rtlCol="0">
            <a:normAutofit/>
          </a:bodyPr>
          <a:lstStyle/>
          <a:p>
            <a:r>
              <a:rPr lang="en-US" sz="1300"/>
              <a:t>Q6 apparently only shows if you input a Provider Override Code (to be given by HHSC)</a:t>
            </a:r>
          </a:p>
          <a:p>
            <a:r>
              <a:rPr lang="en-US" sz="1300"/>
              <a:t>Q7 sets the date ranges:</a:t>
            </a:r>
          </a:p>
          <a:p>
            <a:pPr lvl="1"/>
            <a:r>
              <a:rPr lang="en-US" sz="1300"/>
              <a:t>Operating period will default to a minimum of 3 years in duration</a:t>
            </a:r>
          </a:p>
          <a:p>
            <a:pPr lvl="1"/>
            <a:r>
              <a:rPr lang="en-US" sz="1300"/>
              <a:t>Operating period, at a minimum, run to the end of DY9 (Sep. 30, 2020)</a:t>
            </a:r>
          </a:p>
          <a:p>
            <a:pPr lvl="1"/>
            <a:r>
              <a:rPr lang="en-US" sz="1300"/>
              <a:t>Analysis may be a combination of retrospective and forecasted, depending on when startup period ended.</a:t>
            </a:r>
          </a:p>
          <a:p>
            <a:pPr lvl="2"/>
            <a:r>
              <a:rPr lang="en-US" sz="1300"/>
              <a:t>Draft template, macros not in place to “force” a longer duration to get to that end of DY9 date</a:t>
            </a:r>
          </a:p>
          <a:p>
            <a:pPr lvl="1"/>
            <a:r>
              <a:rPr lang="en-US" sz="1300"/>
              <a:t>Providers allowed to select interventions that were identified as beginning in DY10. Start up period must end before the end of DY10 – draft template will not allow an end date of 9/30/2021, but will allow one on on 9/29/2021</a:t>
            </a:r>
          </a:p>
          <a:p>
            <a:r>
              <a:rPr lang="en-US" sz="1300"/>
              <a:t>Once you complete Q7 – You will see all the task on the top of the tab will turn green and you can click on “Advance to Program Costs”</a:t>
            </a:r>
          </a:p>
          <a:p>
            <a:endParaRPr lang="en-US" sz="1300"/>
          </a:p>
        </p:txBody>
      </p:sp>
      <p:sp>
        <p:nvSpPr>
          <p:cNvPr id="17" name="Rectangle 1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66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CDA02E7B-D296-44AC-811A-3FCA23640888}"/>
              </a:ext>
            </a:extLst>
          </p:cNvPr>
          <p:cNvPicPr>
            <a:picLocks noChangeAspect="1"/>
          </p:cNvPicPr>
          <p:nvPr/>
        </p:nvPicPr>
        <p:blipFill rotWithShape="1">
          <a:blip r:embed="rId2"/>
          <a:srcRect r="34356"/>
          <a:stretch/>
        </p:blipFill>
        <p:spPr>
          <a:xfrm>
            <a:off x="6937437" y="629266"/>
            <a:ext cx="4362174" cy="2493761"/>
          </a:xfrm>
          <a:prstGeom prst="rect">
            <a:avLst/>
          </a:prstGeom>
        </p:spPr>
      </p:pic>
      <p:sp>
        <p:nvSpPr>
          <p:cNvPr id="21"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411CE5-DEE2-4EFB-8624-A74F6E8302DA}"/>
              </a:ext>
            </a:extLst>
          </p:cNvPr>
          <p:cNvPicPr>
            <a:picLocks noChangeAspect="1"/>
          </p:cNvPicPr>
          <p:nvPr/>
        </p:nvPicPr>
        <p:blipFill>
          <a:blip r:embed="rId3"/>
          <a:stretch>
            <a:fillRect/>
          </a:stretch>
        </p:blipFill>
        <p:spPr>
          <a:xfrm>
            <a:off x="6878990" y="4586068"/>
            <a:ext cx="4663785" cy="606292"/>
          </a:xfrm>
          <a:prstGeom prst="rect">
            <a:avLst/>
          </a:prstGeom>
          <a:effectLst/>
        </p:spPr>
      </p:pic>
    </p:spTree>
    <p:extLst>
      <p:ext uri="{BB962C8B-B14F-4D97-AF65-F5344CB8AC3E}">
        <p14:creationId xmlns:p14="http://schemas.microsoft.com/office/powerpoint/2010/main" val="88990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A06E-9688-4240-9108-A45B0DEFFA0D}"/>
              </a:ext>
            </a:extLst>
          </p:cNvPr>
          <p:cNvSpPr>
            <a:spLocks noGrp="1"/>
          </p:cNvSpPr>
          <p:nvPr>
            <p:ph type="title"/>
          </p:nvPr>
        </p:nvSpPr>
        <p:spPr>
          <a:xfrm>
            <a:off x="838200" y="101901"/>
            <a:ext cx="10515600" cy="1325563"/>
          </a:xfrm>
        </p:spPr>
        <p:txBody>
          <a:bodyPr/>
          <a:lstStyle/>
          <a:p>
            <a:r>
              <a:rPr lang="en-US" dirty="0"/>
              <a:t>Program Costs</a:t>
            </a:r>
          </a:p>
        </p:txBody>
      </p:sp>
      <p:pic>
        <p:nvPicPr>
          <p:cNvPr id="3" name="Picture 2">
            <a:extLst>
              <a:ext uri="{FF2B5EF4-FFF2-40B4-BE49-F238E27FC236}">
                <a16:creationId xmlns:a16="http://schemas.microsoft.com/office/drawing/2014/main" id="{E37152B2-927A-47D1-902B-E4F413A51DBB}"/>
              </a:ext>
            </a:extLst>
          </p:cNvPr>
          <p:cNvPicPr>
            <a:picLocks noChangeAspect="1"/>
          </p:cNvPicPr>
          <p:nvPr/>
        </p:nvPicPr>
        <p:blipFill>
          <a:blip r:embed="rId2"/>
          <a:stretch>
            <a:fillRect/>
          </a:stretch>
        </p:blipFill>
        <p:spPr>
          <a:xfrm>
            <a:off x="139024" y="3144691"/>
            <a:ext cx="11652382" cy="2770074"/>
          </a:xfrm>
          <a:prstGeom prst="rect">
            <a:avLst/>
          </a:prstGeom>
        </p:spPr>
      </p:pic>
      <p:pic>
        <p:nvPicPr>
          <p:cNvPr id="4" name="Picture 3">
            <a:extLst>
              <a:ext uri="{FF2B5EF4-FFF2-40B4-BE49-F238E27FC236}">
                <a16:creationId xmlns:a16="http://schemas.microsoft.com/office/drawing/2014/main" id="{5580B001-2781-421E-A4F0-E9F6B6C35F14}"/>
              </a:ext>
            </a:extLst>
          </p:cNvPr>
          <p:cNvPicPr>
            <a:picLocks noChangeAspect="1"/>
          </p:cNvPicPr>
          <p:nvPr/>
        </p:nvPicPr>
        <p:blipFill rotWithShape="1">
          <a:blip r:embed="rId3"/>
          <a:srcRect r="18617" b="-1458"/>
          <a:stretch/>
        </p:blipFill>
        <p:spPr>
          <a:xfrm>
            <a:off x="291830" y="5989818"/>
            <a:ext cx="9922213" cy="533098"/>
          </a:xfrm>
          <a:prstGeom prst="rect">
            <a:avLst/>
          </a:prstGeom>
        </p:spPr>
      </p:pic>
      <p:graphicFrame>
        <p:nvGraphicFramePr>
          <p:cNvPr id="9" name="Content Placeholder 4">
            <a:extLst>
              <a:ext uri="{FF2B5EF4-FFF2-40B4-BE49-F238E27FC236}">
                <a16:creationId xmlns:a16="http://schemas.microsoft.com/office/drawing/2014/main" id="{2DFBB396-796B-4315-8558-282FB63B3494}"/>
              </a:ext>
            </a:extLst>
          </p:cNvPr>
          <p:cNvGraphicFramePr>
            <a:graphicFrameLocks noGrp="1"/>
          </p:cNvGraphicFramePr>
          <p:nvPr>
            <p:ph sz="half" idx="2"/>
            <p:extLst>
              <p:ext uri="{D42A27DB-BD31-4B8C-83A1-F6EECF244321}">
                <p14:modId xmlns:p14="http://schemas.microsoft.com/office/powerpoint/2010/main" val="2744510038"/>
              </p:ext>
            </p:extLst>
          </p:nvPr>
        </p:nvGraphicFramePr>
        <p:xfrm>
          <a:off x="434445" y="1079198"/>
          <a:ext cx="10919355" cy="2033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17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7251A-6051-4458-8007-ACA7579A0C19}"/>
              </a:ext>
            </a:extLst>
          </p:cNvPr>
          <p:cNvSpPr>
            <a:spLocks noGrp="1"/>
          </p:cNvSpPr>
          <p:nvPr>
            <p:ph type="title"/>
          </p:nvPr>
        </p:nvSpPr>
        <p:spPr>
          <a:xfrm>
            <a:off x="594360" y="640263"/>
            <a:ext cx="3822192" cy="1344975"/>
          </a:xfrm>
        </p:spPr>
        <p:txBody>
          <a:bodyPr>
            <a:normAutofit/>
          </a:bodyPr>
          <a:lstStyle/>
          <a:p>
            <a:r>
              <a:rPr lang="en-US" sz="3600" dirty="0">
                <a:solidFill>
                  <a:schemeClr val="bg1"/>
                </a:solidFill>
              </a:rPr>
              <a:t>Program Costs</a:t>
            </a:r>
          </a:p>
        </p:txBody>
      </p:sp>
      <p:cxnSp>
        <p:nvCxnSpPr>
          <p:cNvPr id="17"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90A7A8-67E1-403C-B2A9-4418EF9D9186}"/>
              </a:ext>
            </a:extLst>
          </p:cNvPr>
          <p:cNvSpPr>
            <a:spLocks noGrp="1"/>
          </p:cNvSpPr>
          <p:nvPr>
            <p:ph idx="1"/>
          </p:nvPr>
        </p:nvSpPr>
        <p:spPr>
          <a:xfrm>
            <a:off x="593610" y="2121763"/>
            <a:ext cx="3822192" cy="3773010"/>
          </a:xfrm>
        </p:spPr>
        <p:txBody>
          <a:bodyPr>
            <a:normAutofit/>
          </a:bodyPr>
          <a:lstStyle/>
          <a:p>
            <a:pPr marL="0" indent="0">
              <a:buNone/>
            </a:pPr>
            <a:r>
              <a:rPr lang="en-US" sz="2000" b="1" dirty="0">
                <a:solidFill>
                  <a:schemeClr val="bg1"/>
                </a:solidFill>
              </a:rPr>
              <a:t>TO THE BEST OF YOUR ABILITY:</a:t>
            </a:r>
          </a:p>
          <a:p>
            <a:r>
              <a:rPr lang="en-US" sz="1200" dirty="0">
                <a:solidFill>
                  <a:schemeClr val="bg1"/>
                </a:solidFill>
              </a:rPr>
              <a:t>For all but Construction/Renovation and Other, the categories have dropdowns to select for the line items.</a:t>
            </a:r>
          </a:p>
          <a:p>
            <a:pPr lvl="1"/>
            <a:r>
              <a:rPr lang="en-US" sz="1200" dirty="0">
                <a:solidFill>
                  <a:schemeClr val="bg1"/>
                </a:solidFill>
              </a:rPr>
              <a:t>If you have more than 5 line items for everything except Other, additional rows will pop open.</a:t>
            </a:r>
          </a:p>
          <a:p>
            <a:r>
              <a:rPr lang="en-US" sz="1200" dirty="0">
                <a:solidFill>
                  <a:schemeClr val="bg1"/>
                </a:solidFill>
              </a:rPr>
              <a:t>Insert your startup costs for each line item.</a:t>
            </a:r>
          </a:p>
          <a:p>
            <a:r>
              <a:rPr lang="en-US" sz="1200" dirty="0">
                <a:solidFill>
                  <a:schemeClr val="bg1"/>
                </a:solidFill>
              </a:rPr>
              <a:t>Insert the allocation percentage of that cost to the intervention (i.e., how much of the costs are linked to the intervention being assessed).</a:t>
            </a:r>
          </a:p>
          <a:p>
            <a:pPr lvl="1"/>
            <a:r>
              <a:rPr lang="en-US" sz="1200" dirty="0">
                <a:solidFill>
                  <a:schemeClr val="bg1"/>
                </a:solidFill>
              </a:rPr>
              <a:t>Note that the draft template allows allocation to be greater than 100% ‐ HHSC is aware of issue.</a:t>
            </a:r>
          </a:p>
          <a:p>
            <a:r>
              <a:rPr lang="en-US" sz="1200" dirty="0">
                <a:solidFill>
                  <a:schemeClr val="bg1"/>
                </a:solidFill>
              </a:rPr>
              <a:t>For each operating year, list costs and attributable percentages for each line item. If the operating year is being forecast, make sure that you can defend where the calculations came from.</a:t>
            </a:r>
          </a:p>
        </p:txBody>
      </p:sp>
      <p:pic>
        <p:nvPicPr>
          <p:cNvPr id="4" name="Picture 3">
            <a:extLst>
              <a:ext uri="{FF2B5EF4-FFF2-40B4-BE49-F238E27FC236}">
                <a16:creationId xmlns:a16="http://schemas.microsoft.com/office/drawing/2014/main" id="{9CA209F0-CDE4-4440-AC61-E33B1772E669}"/>
              </a:ext>
            </a:extLst>
          </p:cNvPr>
          <p:cNvPicPr>
            <a:picLocks noChangeAspect="1"/>
          </p:cNvPicPr>
          <p:nvPr/>
        </p:nvPicPr>
        <p:blipFill>
          <a:blip r:embed="rId3"/>
          <a:stretch>
            <a:fillRect/>
          </a:stretch>
        </p:blipFill>
        <p:spPr>
          <a:xfrm>
            <a:off x="5110716" y="750672"/>
            <a:ext cx="6596652" cy="5201206"/>
          </a:xfrm>
          <a:prstGeom prst="rect">
            <a:avLst/>
          </a:prstGeom>
        </p:spPr>
      </p:pic>
    </p:spTree>
    <p:extLst>
      <p:ext uri="{BB962C8B-B14F-4D97-AF65-F5344CB8AC3E}">
        <p14:creationId xmlns:p14="http://schemas.microsoft.com/office/powerpoint/2010/main" val="161894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D586-FA07-45B6-AD3E-163AF5407BD2}"/>
              </a:ext>
            </a:extLst>
          </p:cNvPr>
          <p:cNvSpPr>
            <a:spLocks noGrp="1"/>
          </p:cNvSpPr>
          <p:nvPr>
            <p:ph type="title"/>
          </p:nvPr>
        </p:nvSpPr>
        <p:spPr/>
        <p:txBody>
          <a:bodyPr/>
          <a:lstStyle/>
          <a:p>
            <a:r>
              <a:rPr lang="en-US"/>
              <a:t>Program Costs</a:t>
            </a:r>
            <a:endParaRPr lang="en-US" dirty="0"/>
          </a:p>
        </p:txBody>
      </p:sp>
      <p:pic>
        <p:nvPicPr>
          <p:cNvPr id="3" name="Picture 2">
            <a:extLst>
              <a:ext uri="{FF2B5EF4-FFF2-40B4-BE49-F238E27FC236}">
                <a16:creationId xmlns:a16="http://schemas.microsoft.com/office/drawing/2014/main" id="{37968320-5539-4355-BA18-96A962A5170F}"/>
              </a:ext>
            </a:extLst>
          </p:cNvPr>
          <p:cNvPicPr>
            <a:picLocks noChangeAspect="1"/>
          </p:cNvPicPr>
          <p:nvPr/>
        </p:nvPicPr>
        <p:blipFill>
          <a:blip r:embed="rId3"/>
          <a:stretch>
            <a:fillRect/>
          </a:stretch>
        </p:blipFill>
        <p:spPr>
          <a:xfrm>
            <a:off x="154986" y="3127795"/>
            <a:ext cx="11198814" cy="3730205"/>
          </a:xfrm>
          <a:prstGeom prst="rect">
            <a:avLst/>
          </a:prstGeom>
        </p:spPr>
      </p:pic>
      <p:sp>
        <p:nvSpPr>
          <p:cNvPr id="5" name="Content Placeholder 4">
            <a:extLst>
              <a:ext uri="{FF2B5EF4-FFF2-40B4-BE49-F238E27FC236}">
                <a16:creationId xmlns:a16="http://schemas.microsoft.com/office/drawing/2014/main" id="{034C2823-48C7-4BE9-AEFC-B915F6613E35}"/>
              </a:ext>
            </a:extLst>
          </p:cNvPr>
          <p:cNvSpPr>
            <a:spLocks noGrp="1"/>
          </p:cNvSpPr>
          <p:nvPr>
            <p:ph sz="half" idx="2"/>
          </p:nvPr>
        </p:nvSpPr>
        <p:spPr>
          <a:xfrm>
            <a:off x="304800" y="1425030"/>
            <a:ext cx="11049000" cy="1603375"/>
          </a:xfrm>
        </p:spPr>
        <p:txBody>
          <a:bodyPr>
            <a:normAutofit fontScale="85000" lnSpcReduction="20000"/>
          </a:bodyPr>
          <a:lstStyle/>
          <a:p>
            <a:pPr marL="0" indent="0">
              <a:buNone/>
            </a:pPr>
            <a:r>
              <a:rPr lang="en-US" sz="2000" dirty="0"/>
              <a:t>TO THE BEST OF YOUR ABILITY:</a:t>
            </a:r>
          </a:p>
          <a:p>
            <a:r>
              <a:rPr lang="en-US" sz="2000" dirty="0"/>
              <a:t>Describe your Assumptions. </a:t>
            </a:r>
            <a:r>
              <a:rPr lang="en-US" sz="2000" b="1" i="1" dirty="0"/>
              <a:t>Be very detailed in this response</a:t>
            </a:r>
            <a:r>
              <a:rPr lang="en-US" sz="2000" dirty="0"/>
              <a:t>.</a:t>
            </a:r>
          </a:p>
          <a:p>
            <a:r>
              <a:rPr lang="en-US" sz="2000" dirty="0"/>
              <a:t>Identify your data sources.</a:t>
            </a:r>
          </a:p>
          <a:p>
            <a:r>
              <a:rPr lang="en-US" sz="2000" dirty="0"/>
              <a:t>Clarify what activities are being described in the line items of the worksheet.</a:t>
            </a:r>
          </a:p>
          <a:p>
            <a:r>
              <a:rPr lang="en-US" sz="2000" dirty="0"/>
              <a:t>When finished click on “Advance to Category of Service” </a:t>
            </a:r>
          </a:p>
        </p:txBody>
      </p:sp>
    </p:spTree>
    <p:extLst>
      <p:ext uri="{BB962C8B-B14F-4D97-AF65-F5344CB8AC3E}">
        <p14:creationId xmlns:p14="http://schemas.microsoft.com/office/powerpoint/2010/main" val="354322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C72C6-3EFC-4EB8-8BC6-6A49ED6BD75F}"/>
              </a:ext>
            </a:extLst>
          </p:cNvPr>
          <p:cNvSpPr>
            <a:spLocks noGrp="1"/>
          </p:cNvSpPr>
          <p:nvPr>
            <p:ph type="title"/>
          </p:nvPr>
        </p:nvSpPr>
        <p:spPr>
          <a:xfrm>
            <a:off x="841248" y="475488"/>
            <a:ext cx="10515600" cy="1197864"/>
          </a:xfrm>
        </p:spPr>
        <p:txBody>
          <a:bodyPr vert="horz" lIns="91440" tIns="45720" rIns="91440" bIns="45720" rtlCol="0" anchor="ctr">
            <a:normAutofit/>
          </a:bodyPr>
          <a:lstStyle/>
          <a:p>
            <a:r>
              <a:rPr lang="en-US"/>
              <a:t>Category of Service</a:t>
            </a:r>
          </a:p>
        </p:txBody>
      </p:sp>
      <p:sp>
        <p:nvSpPr>
          <p:cNvPr id="20"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1ADA99-B9D6-4385-B53E-B8850B92A892}"/>
              </a:ext>
            </a:extLst>
          </p:cNvPr>
          <p:cNvPicPr>
            <a:picLocks noChangeAspect="1"/>
          </p:cNvPicPr>
          <p:nvPr/>
        </p:nvPicPr>
        <p:blipFill rotWithShape="1">
          <a:blip r:embed="rId3"/>
          <a:srcRect r="-3" b="3432"/>
          <a:stretch/>
        </p:blipFill>
        <p:spPr>
          <a:xfrm>
            <a:off x="345280" y="1673353"/>
            <a:ext cx="7390544" cy="4959972"/>
          </a:xfrm>
          <a:prstGeom prst="rect">
            <a:avLst/>
          </a:prstGeom>
        </p:spPr>
      </p:pic>
      <p:sp>
        <p:nvSpPr>
          <p:cNvPr id="5" name="Content Placeholder 4">
            <a:extLst>
              <a:ext uri="{FF2B5EF4-FFF2-40B4-BE49-F238E27FC236}">
                <a16:creationId xmlns:a16="http://schemas.microsoft.com/office/drawing/2014/main" id="{20F01E2B-FB11-499B-AC24-D7EF8A7709C4}"/>
              </a:ext>
            </a:extLst>
          </p:cNvPr>
          <p:cNvSpPr>
            <a:spLocks noGrp="1"/>
          </p:cNvSpPr>
          <p:nvPr>
            <p:ph sz="half" idx="2"/>
          </p:nvPr>
        </p:nvSpPr>
        <p:spPr>
          <a:xfrm>
            <a:off x="8023195" y="1818603"/>
            <a:ext cx="3823525" cy="4171568"/>
          </a:xfrm>
        </p:spPr>
        <p:txBody>
          <a:bodyPr vert="horz" lIns="91440" tIns="45720" rIns="91440" bIns="45720" rtlCol="0" anchor="ctr">
            <a:normAutofit lnSpcReduction="10000"/>
          </a:bodyPr>
          <a:lstStyle/>
          <a:p>
            <a:r>
              <a:rPr lang="en-US" sz="1400" dirty="0"/>
              <a:t>Validate the contents of your organization’s Category B business components (System Definition)</a:t>
            </a:r>
          </a:p>
          <a:p>
            <a:pPr lvl="1"/>
            <a:r>
              <a:rPr lang="en-US" sz="1400" dirty="0"/>
              <a:t>Template will not generate next tab until Category B is reviewed.</a:t>
            </a:r>
          </a:p>
          <a:p>
            <a:r>
              <a:rPr lang="en-US" sz="1400" dirty="0"/>
              <a:t>Select which categories of service are being included in the analysis</a:t>
            </a:r>
          </a:p>
          <a:p>
            <a:pPr lvl="1"/>
            <a:r>
              <a:rPr lang="en-US" sz="1400" dirty="0"/>
              <a:t>Categories are the same for all provider types.</a:t>
            </a:r>
          </a:p>
          <a:p>
            <a:pPr lvl="1"/>
            <a:r>
              <a:rPr lang="en-US" sz="1400" dirty="0"/>
              <a:t>If you identify Yes your organization does have a service and select No for inclusion in the analysis, you will need to explain why.</a:t>
            </a:r>
          </a:p>
          <a:p>
            <a:pPr lvl="1"/>
            <a:r>
              <a:rPr lang="en-US" sz="1400" dirty="0"/>
              <a:t>Also you will need to estimate the percentage of the savings for the target population by Category of Service the intervention may have. </a:t>
            </a:r>
          </a:p>
          <a:p>
            <a:r>
              <a:rPr lang="en-US" sz="1800" dirty="0"/>
              <a:t>Click on “Advance to Financial Outcomes”</a:t>
            </a:r>
          </a:p>
        </p:txBody>
      </p:sp>
    </p:spTree>
    <p:extLst>
      <p:ext uri="{BB962C8B-B14F-4D97-AF65-F5344CB8AC3E}">
        <p14:creationId xmlns:p14="http://schemas.microsoft.com/office/powerpoint/2010/main" val="9796690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E970770-32BD-4CD4-B3D9-3100D11102DE}"/>
              </a:ext>
            </a:extLst>
          </p:cNvPr>
          <p:cNvSpPr>
            <a:spLocks noGrp="1"/>
          </p:cNvSpPr>
          <p:nvPr>
            <p:ph type="title"/>
          </p:nvPr>
        </p:nvSpPr>
        <p:spPr>
          <a:xfrm>
            <a:off x="774701" y="761999"/>
            <a:ext cx="3054640" cy="2692564"/>
          </a:xfrm>
        </p:spPr>
        <p:txBody>
          <a:bodyPr>
            <a:normAutofit/>
          </a:bodyPr>
          <a:lstStyle/>
          <a:p>
            <a:r>
              <a:rPr lang="en-US" sz="3600" b="1">
                <a:solidFill>
                  <a:srgbClr val="FFFFFF"/>
                </a:solidFill>
              </a:rPr>
              <a:t>Housekeeping</a:t>
            </a: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446007"/>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67F606-88A5-4B60-9328-600FE77B167D}"/>
              </a:ext>
            </a:extLst>
          </p:cNvPr>
          <p:cNvSpPr>
            <a:spLocks noGrp="1"/>
          </p:cNvSpPr>
          <p:nvPr>
            <p:ph idx="1"/>
          </p:nvPr>
        </p:nvSpPr>
        <p:spPr>
          <a:xfrm>
            <a:off x="4684424" y="761999"/>
            <a:ext cx="5067629" cy="2692563"/>
          </a:xfrm>
        </p:spPr>
        <p:txBody>
          <a:bodyPr anchor="ctr">
            <a:normAutofit/>
          </a:bodyPr>
          <a:lstStyle/>
          <a:p>
            <a:r>
              <a:rPr lang="en-US" sz="2000" dirty="0"/>
              <a:t>All attendees are on mute.</a:t>
            </a:r>
          </a:p>
          <a:p>
            <a:r>
              <a:rPr lang="en-US" sz="2000" dirty="0"/>
              <a:t>Use the Q &amp; A section to ask questions at anytime during the session.</a:t>
            </a:r>
          </a:p>
          <a:p>
            <a:r>
              <a:rPr lang="en-US" sz="2000" dirty="0"/>
              <a:t>This session is being recorded.</a:t>
            </a:r>
          </a:p>
          <a:p>
            <a:r>
              <a:rPr lang="en-US" sz="2000" dirty="0"/>
              <a:t>All materials from this event will be made available after the event.  Your Anchor will let you know when it is available.</a:t>
            </a:r>
          </a:p>
          <a:p>
            <a:endParaRPr lang="en-US" sz="2000" dirty="0"/>
          </a:p>
        </p:txBody>
      </p:sp>
      <p:sp>
        <p:nvSpPr>
          <p:cNvPr id="17" name="Rectangle 16">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46007"/>
            <a:ext cx="1438858" cy="1623110"/>
          </a:xfrm>
          <a:prstGeom prst="rect">
            <a:avLst/>
          </a:prstGeom>
          <a:solidFill>
            <a:srgbClr val="946A5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2210542"/>
            <a:ext cx="1438858" cy="1623110"/>
          </a:xfrm>
          <a:prstGeom prst="rect">
            <a:avLst/>
          </a:prstGeom>
          <a:solidFill>
            <a:srgbClr val="946A5E">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B2F732C5-48D9-4589-AE9D-73D8F453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005072"/>
            <a:ext cx="3639312" cy="2404872"/>
          </a:xfrm>
          <a:prstGeom prst="rect">
            <a:avLst/>
          </a:prstGeom>
          <a:solidFill>
            <a:srgbClr val="10ABE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15F5670-E144-49BE-9F6A-85E8E6FC630F}"/>
              </a:ext>
            </a:extLst>
          </p:cNvPr>
          <p:cNvPicPr>
            <a:picLocks noChangeAspect="1"/>
          </p:cNvPicPr>
          <p:nvPr/>
        </p:nvPicPr>
        <p:blipFill rotWithShape="1">
          <a:blip r:embed="rId3">
            <a:extLst>
              <a:ext uri="{28A0092B-C50C-407E-A947-70E740481C1C}">
                <a14:useLocalDpi xmlns:a14="http://schemas.microsoft.com/office/drawing/2010/main" val="0"/>
              </a:ext>
            </a:extLst>
          </a:blip>
          <a:srcRect r="71064" b="59186"/>
          <a:stretch/>
        </p:blipFill>
        <p:spPr>
          <a:xfrm>
            <a:off x="1313481" y="4163962"/>
            <a:ext cx="1741217" cy="1932039"/>
          </a:xfrm>
          <a:prstGeom prst="rect">
            <a:avLst/>
          </a:prstGeom>
        </p:spPr>
      </p:pic>
      <p:sp>
        <p:nvSpPr>
          <p:cNvPr id="23" name="Rectangle 22">
            <a:extLst>
              <a:ext uri="{FF2B5EF4-FFF2-40B4-BE49-F238E27FC236}">
                <a16:creationId xmlns:a16="http://schemas.microsoft.com/office/drawing/2014/main" id="{4332B7BA-AF3F-4310-B5AB-6BC4193FF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902" y="4005072"/>
            <a:ext cx="3639312" cy="2404872"/>
          </a:xfrm>
          <a:prstGeom prst="rect">
            <a:avLst/>
          </a:prstGeom>
          <a:solidFill>
            <a:srgbClr val="10ABE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DA2979D-685D-43B6-9A59-1012EB06B4C1}"/>
              </a:ext>
            </a:extLst>
          </p:cNvPr>
          <p:cNvPicPr>
            <a:picLocks noChangeAspect="1"/>
          </p:cNvPicPr>
          <p:nvPr/>
        </p:nvPicPr>
        <p:blipFill rotWithShape="1">
          <a:blip r:embed="rId4"/>
          <a:srcRect b="43076"/>
          <a:stretch/>
        </p:blipFill>
        <p:spPr>
          <a:xfrm>
            <a:off x="8264783" y="4924036"/>
            <a:ext cx="3239762" cy="566944"/>
          </a:xfrm>
          <a:prstGeom prst="rect">
            <a:avLst/>
          </a:prstGeom>
        </p:spPr>
      </p:pic>
      <p:sp>
        <p:nvSpPr>
          <p:cNvPr id="25" name="Rectangle 24">
            <a:extLst>
              <a:ext uri="{FF2B5EF4-FFF2-40B4-BE49-F238E27FC236}">
                <a16:creationId xmlns:a16="http://schemas.microsoft.com/office/drawing/2014/main" id="{7F4ACD48-6A1E-4030-B317-B257628EA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4005072"/>
            <a:ext cx="3639312" cy="2404872"/>
          </a:xfrm>
          <a:prstGeom prst="rect">
            <a:avLst/>
          </a:prstGeom>
          <a:solidFill>
            <a:srgbClr val="10ABE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71289B4-1259-4922-B6EC-EA60548AD36F}"/>
              </a:ext>
            </a:extLst>
          </p:cNvPr>
          <p:cNvPicPr>
            <a:picLocks noChangeAspect="1"/>
          </p:cNvPicPr>
          <p:nvPr/>
        </p:nvPicPr>
        <p:blipFill>
          <a:blip r:embed="rId5"/>
          <a:stretch>
            <a:fillRect/>
          </a:stretch>
        </p:blipFill>
        <p:spPr>
          <a:xfrm>
            <a:off x="4476119" y="4546616"/>
            <a:ext cx="3239762" cy="583365"/>
          </a:xfrm>
          <a:prstGeom prst="rect">
            <a:avLst/>
          </a:prstGeom>
        </p:spPr>
      </p:pic>
    </p:spTree>
    <p:extLst>
      <p:ext uri="{BB962C8B-B14F-4D97-AF65-F5344CB8AC3E}">
        <p14:creationId xmlns:p14="http://schemas.microsoft.com/office/powerpoint/2010/main" val="178865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46C5-82FC-4CB8-87B7-FB20B83BBE84}"/>
              </a:ext>
            </a:extLst>
          </p:cNvPr>
          <p:cNvSpPr>
            <a:spLocks noGrp="1"/>
          </p:cNvSpPr>
          <p:nvPr>
            <p:ph type="title"/>
          </p:nvPr>
        </p:nvSpPr>
        <p:spPr>
          <a:xfrm>
            <a:off x="365762" y="273823"/>
            <a:ext cx="3788664" cy="1622321"/>
          </a:xfrm>
        </p:spPr>
        <p:txBody>
          <a:bodyPr>
            <a:normAutofit/>
          </a:bodyPr>
          <a:lstStyle/>
          <a:p>
            <a:r>
              <a:rPr lang="en-US" dirty="0"/>
              <a:t>Financial Outcomes</a:t>
            </a:r>
          </a:p>
        </p:txBody>
      </p:sp>
      <p:sp>
        <p:nvSpPr>
          <p:cNvPr id="3" name="Content Placeholder 2">
            <a:extLst>
              <a:ext uri="{FF2B5EF4-FFF2-40B4-BE49-F238E27FC236}">
                <a16:creationId xmlns:a16="http://schemas.microsoft.com/office/drawing/2014/main" id="{9B3FEDF5-6A17-4D18-9214-5B6F19D2E51F}"/>
              </a:ext>
            </a:extLst>
          </p:cNvPr>
          <p:cNvSpPr>
            <a:spLocks noGrp="1"/>
          </p:cNvSpPr>
          <p:nvPr>
            <p:ph idx="1"/>
          </p:nvPr>
        </p:nvSpPr>
        <p:spPr>
          <a:xfrm>
            <a:off x="182880" y="2162175"/>
            <a:ext cx="4173583" cy="3785419"/>
          </a:xfrm>
        </p:spPr>
        <p:txBody>
          <a:bodyPr>
            <a:normAutofit/>
          </a:bodyPr>
          <a:lstStyle/>
          <a:p>
            <a:r>
              <a:rPr lang="en-US" sz="2000" dirty="0"/>
              <a:t>Answer the Guiding questions first – this will drive how the calculations will be done. It’s up to you how to approach this.</a:t>
            </a:r>
          </a:p>
          <a:p>
            <a:pPr lvl="1"/>
            <a:r>
              <a:rPr lang="en-US" sz="2000" dirty="0"/>
              <a:t>Enter outcomes directly (YES) or calculate outcomes based on changes in cost (NO)</a:t>
            </a:r>
          </a:p>
          <a:p>
            <a:pPr lvl="1"/>
            <a:r>
              <a:rPr lang="en-US" sz="2000" dirty="0"/>
              <a:t>Would you like to enter figures per eligible receiving person (YES) or in aggregate (NO)?</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5DD4DD-67D4-4B38-B28B-57D2A7AE8356}"/>
              </a:ext>
            </a:extLst>
          </p:cNvPr>
          <p:cNvPicPr>
            <a:picLocks noChangeAspect="1"/>
          </p:cNvPicPr>
          <p:nvPr/>
        </p:nvPicPr>
        <p:blipFill>
          <a:blip r:embed="rId3"/>
          <a:stretch>
            <a:fillRect/>
          </a:stretch>
        </p:blipFill>
        <p:spPr>
          <a:xfrm>
            <a:off x="5405862" y="1896144"/>
            <a:ext cx="6019331" cy="3062466"/>
          </a:xfrm>
          <a:prstGeom prst="rect">
            <a:avLst/>
          </a:prstGeom>
          <a:effectLst/>
        </p:spPr>
      </p:pic>
    </p:spTree>
    <p:extLst>
      <p:ext uri="{BB962C8B-B14F-4D97-AF65-F5344CB8AC3E}">
        <p14:creationId xmlns:p14="http://schemas.microsoft.com/office/powerpoint/2010/main" val="254806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3A0EA-D50B-42F0-B9DE-64E5AB6F1900}"/>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Financial Outcomes – Example 1</a:t>
            </a:r>
          </a:p>
        </p:txBody>
      </p:sp>
      <p:pic>
        <p:nvPicPr>
          <p:cNvPr id="5" name="Picture 4">
            <a:extLst>
              <a:ext uri="{FF2B5EF4-FFF2-40B4-BE49-F238E27FC236}">
                <a16:creationId xmlns:a16="http://schemas.microsoft.com/office/drawing/2014/main" id="{BCD2692B-4192-4446-98D2-74C4829EDFD3}"/>
              </a:ext>
            </a:extLst>
          </p:cNvPr>
          <p:cNvPicPr>
            <a:picLocks noChangeAspect="1"/>
          </p:cNvPicPr>
          <p:nvPr/>
        </p:nvPicPr>
        <p:blipFill>
          <a:blip r:embed="rId3"/>
          <a:stretch>
            <a:fillRect/>
          </a:stretch>
        </p:blipFill>
        <p:spPr>
          <a:xfrm>
            <a:off x="556532" y="1675227"/>
            <a:ext cx="11140168" cy="5124478"/>
          </a:xfrm>
          <a:prstGeom prst="rect">
            <a:avLst/>
          </a:prstGeom>
        </p:spPr>
      </p:pic>
      <p:sp>
        <p:nvSpPr>
          <p:cNvPr id="3" name="TextBox 2">
            <a:extLst>
              <a:ext uri="{FF2B5EF4-FFF2-40B4-BE49-F238E27FC236}">
                <a16:creationId xmlns:a16="http://schemas.microsoft.com/office/drawing/2014/main" id="{6BA4D2CF-EFF2-4079-AA58-F8BA18E1102C}"/>
              </a:ext>
            </a:extLst>
          </p:cNvPr>
          <p:cNvSpPr txBox="1"/>
          <p:nvPr/>
        </p:nvSpPr>
        <p:spPr>
          <a:xfrm>
            <a:off x="4719774" y="2469982"/>
            <a:ext cx="691569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If you opt to calculate outcomes based on changes in cost, you will be asked to enter both the Normal Unit Cost Trend estimate, as well as the Baseline costs.</a:t>
            </a:r>
          </a:p>
        </p:txBody>
      </p:sp>
    </p:spTree>
    <p:extLst>
      <p:ext uri="{BB962C8B-B14F-4D97-AF65-F5344CB8AC3E}">
        <p14:creationId xmlns:p14="http://schemas.microsoft.com/office/powerpoint/2010/main" val="363961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CD5F2-A517-4877-8EC8-6495A3C79B43}"/>
              </a:ext>
            </a:extLst>
          </p:cNvPr>
          <p:cNvSpPr>
            <a:spLocks noGrp="1"/>
          </p:cNvSpPr>
          <p:nvPr>
            <p:ph type="title"/>
          </p:nvPr>
        </p:nvSpPr>
        <p:spPr>
          <a:xfrm>
            <a:off x="594360" y="640263"/>
            <a:ext cx="5239512" cy="1344975"/>
          </a:xfrm>
        </p:spPr>
        <p:txBody>
          <a:bodyPr vert="horz" lIns="91440" tIns="45720" rIns="91440" bIns="45720" rtlCol="0" anchor="ctr">
            <a:normAutofit/>
          </a:bodyPr>
          <a:lstStyle/>
          <a:p>
            <a:r>
              <a:rPr lang="en-US" sz="4000" kern="1200">
                <a:solidFill>
                  <a:schemeClr val="bg1"/>
                </a:solidFill>
                <a:latin typeface="+mj-lt"/>
                <a:ea typeface="+mj-ea"/>
                <a:cs typeface="+mj-cs"/>
              </a:rPr>
              <a:t>Financial Outcomes – Example 2</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4CF44DD-3764-42B4-AC75-EDE4C009F6BC}"/>
              </a:ext>
            </a:extLst>
          </p:cNvPr>
          <p:cNvSpPr>
            <a:spLocks noGrp="1"/>
          </p:cNvSpPr>
          <p:nvPr>
            <p:ph sz="half" idx="2"/>
          </p:nvPr>
        </p:nvSpPr>
        <p:spPr>
          <a:xfrm>
            <a:off x="593610" y="2121763"/>
            <a:ext cx="5235490" cy="3773010"/>
          </a:xfrm>
        </p:spPr>
        <p:txBody>
          <a:bodyPr vert="horz" lIns="91440" tIns="45720" rIns="91440" bIns="45720" rtlCol="0">
            <a:normAutofit/>
          </a:bodyPr>
          <a:lstStyle/>
          <a:p>
            <a:pPr marL="285750"/>
            <a:r>
              <a:rPr lang="en-US" sz="2000" dirty="0">
                <a:solidFill>
                  <a:schemeClr val="bg1"/>
                </a:solidFill>
              </a:rPr>
              <a:t>If you opt to enter outcomes directly, you will be asked to enter estimated annual savings for each Operating Year in the Categories of Service your organization is using.</a:t>
            </a:r>
          </a:p>
          <a:p>
            <a:pPr marL="285750"/>
            <a:r>
              <a:rPr lang="en-US" sz="2000" dirty="0">
                <a:solidFill>
                  <a:schemeClr val="bg1"/>
                </a:solidFill>
              </a:rPr>
              <a:t>Be prepared to clearly explain the methodologies and assumptions – this is where you make your case as to why your analysis is valid.</a:t>
            </a:r>
          </a:p>
          <a:p>
            <a:pPr marL="285750"/>
            <a:r>
              <a:rPr lang="en-US" sz="2000" dirty="0">
                <a:solidFill>
                  <a:schemeClr val="bg1"/>
                </a:solidFill>
              </a:rPr>
              <a:t>Confirm the above statements, click on “Advance to ROI Calculation”</a:t>
            </a:r>
          </a:p>
          <a:p>
            <a:endParaRPr lang="en-US" sz="2000" dirty="0">
              <a:solidFill>
                <a:schemeClr val="bg1"/>
              </a:solidFill>
            </a:endParaRPr>
          </a:p>
        </p:txBody>
      </p:sp>
      <p:pic>
        <p:nvPicPr>
          <p:cNvPr id="5" name="Picture 4">
            <a:extLst>
              <a:ext uri="{FF2B5EF4-FFF2-40B4-BE49-F238E27FC236}">
                <a16:creationId xmlns:a16="http://schemas.microsoft.com/office/drawing/2014/main" id="{A5B151C4-D335-4E05-A5E8-C92C6F30E665}"/>
              </a:ext>
            </a:extLst>
          </p:cNvPr>
          <p:cNvPicPr>
            <a:picLocks noChangeAspect="1"/>
          </p:cNvPicPr>
          <p:nvPr/>
        </p:nvPicPr>
        <p:blipFill>
          <a:blip r:embed="rId3"/>
          <a:stretch>
            <a:fillRect/>
          </a:stretch>
        </p:blipFill>
        <p:spPr>
          <a:xfrm>
            <a:off x="6762751" y="131158"/>
            <a:ext cx="4619624" cy="6645776"/>
          </a:xfrm>
          <a:prstGeom prst="rect">
            <a:avLst/>
          </a:prstGeom>
        </p:spPr>
      </p:pic>
    </p:spTree>
    <p:extLst>
      <p:ext uri="{BB962C8B-B14F-4D97-AF65-F5344CB8AC3E}">
        <p14:creationId xmlns:p14="http://schemas.microsoft.com/office/powerpoint/2010/main" val="34644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8487-9FC6-49A4-AB22-DA18CD988D66}"/>
              </a:ext>
            </a:extLst>
          </p:cNvPr>
          <p:cNvSpPr>
            <a:spLocks noGrp="1"/>
          </p:cNvSpPr>
          <p:nvPr>
            <p:ph type="title"/>
          </p:nvPr>
        </p:nvSpPr>
        <p:spPr>
          <a:xfrm>
            <a:off x="142301" y="82078"/>
            <a:ext cx="11935817" cy="792129"/>
          </a:xfrm>
          <a:solidFill>
            <a:schemeClr val="tx1"/>
          </a:solidFill>
        </p:spPr>
        <p:txBody>
          <a:bodyPr/>
          <a:lstStyle/>
          <a:p>
            <a:r>
              <a:rPr lang="en-US" dirty="0">
                <a:solidFill>
                  <a:schemeClr val="bg1"/>
                </a:solidFill>
              </a:rPr>
              <a:t>ROI Calculation</a:t>
            </a:r>
          </a:p>
        </p:txBody>
      </p:sp>
      <p:sp>
        <p:nvSpPr>
          <p:cNvPr id="7" name="Content Placeholder 6">
            <a:extLst>
              <a:ext uri="{FF2B5EF4-FFF2-40B4-BE49-F238E27FC236}">
                <a16:creationId xmlns:a16="http://schemas.microsoft.com/office/drawing/2014/main" id="{AB46603B-9B6B-4648-A7D7-27D2BE9471CE}"/>
              </a:ext>
            </a:extLst>
          </p:cNvPr>
          <p:cNvSpPr>
            <a:spLocks noGrp="1"/>
          </p:cNvSpPr>
          <p:nvPr>
            <p:ph sz="half" idx="2"/>
          </p:nvPr>
        </p:nvSpPr>
        <p:spPr>
          <a:xfrm>
            <a:off x="7867859" y="1467983"/>
            <a:ext cx="3918630" cy="4731849"/>
          </a:xfrm>
        </p:spPr>
        <p:txBody>
          <a:bodyPr>
            <a:normAutofit/>
          </a:bodyPr>
          <a:lstStyle/>
          <a:p>
            <a:r>
              <a:rPr lang="en-US" sz="2400" dirty="0"/>
              <a:t>Discount Rate is optional</a:t>
            </a:r>
          </a:p>
          <a:p>
            <a:r>
              <a:rPr lang="en-US" sz="2400" dirty="0"/>
              <a:t>Everything else on this tab will </a:t>
            </a:r>
            <a:r>
              <a:rPr lang="en-US" sz="2400" dirty="0" err="1"/>
              <a:t>autocalculate</a:t>
            </a:r>
            <a:endParaRPr lang="en-US" sz="2400" dirty="0"/>
          </a:p>
          <a:p>
            <a:r>
              <a:rPr lang="en-US" sz="2400" dirty="0"/>
              <a:t>You will use this information to answer the questions on the next tab, click on “Advance to Qualitative Questions”</a:t>
            </a:r>
          </a:p>
          <a:p>
            <a:pPr marL="0" indent="0">
              <a:buNone/>
            </a:pPr>
            <a:endParaRPr lang="en-US" sz="2400" dirty="0"/>
          </a:p>
        </p:txBody>
      </p:sp>
      <p:pic>
        <p:nvPicPr>
          <p:cNvPr id="9" name="Picture 8">
            <a:extLst>
              <a:ext uri="{FF2B5EF4-FFF2-40B4-BE49-F238E27FC236}">
                <a16:creationId xmlns:a16="http://schemas.microsoft.com/office/drawing/2014/main" id="{32667A9F-63A0-4A7F-84C2-7C9804698623}"/>
              </a:ext>
            </a:extLst>
          </p:cNvPr>
          <p:cNvPicPr>
            <a:picLocks noChangeAspect="1"/>
          </p:cNvPicPr>
          <p:nvPr/>
        </p:nvPicPr>
        <p:blipFill>
          <a:blip r:embed="rId3"/>
          <a:stretch>
            <a:fillRect/>
          </a:stretch>
        </p:blipFill>
        <p:spPr>
          <a:xfrm>
            <a:off x="142301" y="1065126"/>
            <a:ext cx="7725558" cy="5445761"/>
          </a:xfrm>
          <a:prstGeom prst="rect">
            <a:avLst/>
          </a:prstGeom>
        </p:spPr>
      </p:pic>
      <p:pic>
        <p:nvPicPr>
          <p:cNvPr id="11" name="Picture 10">
            <a:extLst>
              <a:ext uri="{FF2B5EF4-FFF2-40B4-BE49-F238E27FC236}">
                <a16:creationId xmlns:a16="http://schemas.microsoft.com/office/drawing/2014/main" id="{A7F3CF77-028D-42F6-91DF-C63BFF89DE9B}"/>
              </a:ext>
            </a:extLst>
          </p:cNvPr>
          <p:cNvPicPr>
            <a:picLocks noChangeAspect="1"/>
          </p:cNvPicPr>
          <p:nvPr/>
        </p:nvPicPr>
        <p:blipFill>
          <a:blip r:embed="rId4"/>
          <a:stretch>
            <a:fillRect/>
          </a:stretch>
        </p:blipFill>
        <p:spPr>
          <a:xfrm>
            <a:off x="8175296" y="4422064"/>
            <a:ext cx="3458058" cy="1848108"/>
          </a:xfrm>
          <a:prstGeom prst="rect">
            <a:avLst/>
          </a:prstGeom>
        </p:spPr>
      </p:pic>
    </p:spTree>
    <p:extLst>
      <p:ext uri="{BB962C8B-B14F-4D97-AF65-F5344CB8AC3E}">
        <p14:creationId xmlns:p14="http://schemas.microsoft.com/office/powerpoint/2010/main" val="43811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8487-9FC6-49A4-AB22-DA18CD988D66}"/>
              </a:ext>
            </a:extLst>
          </p:cNvPr>
          <p:cNvSpPr>
            <a:spLocks noGrp="1"/>
          </p:cNvSpPr>
          <p:nvPr>
            <p:ph type="title"/>
          </p:nvPr>
        </p:nvSpPr>
        <p:spPr>
          <a:xfrm>
            <a:off x="142301" y="82078"/>
            <a:ext cx="11935817" cy="792129"/>
          </a:xfrm>
          <a:solidFill>
            <a:schemeClr val="tx1"/>
          </a:solidFill>
        </p:spPr>
        <p:txBody>
          <a:bodyPr/>
          <a:lstStyle/>
          <a:p>
            <a:r>
              <a:rPr lang="en-US" dirty="0">
                <a:solidFill>
                  <a:schemeClr val="bg1"/>
                </a:solidFill>
              </a:rPr>
              <a:t>ROI Calculation</a:t>
            </a:r>
          </a:p>
        </p:txBody>
      </p:sp>
      <p:sp>
        <p:nvSpPr>
          <p:cNvPr id="7" name="Content Placeholder 6">
            <a:extLst>
              <a:ext uri="{FF2B5EF4-FFF2-40B4-BE49-F238E27FC236}">
                <a16:creationId xmlns:a16="http://schemas.microsoft.com/office/drawing/2014/main" id="{AB46603B-9B6B-4648-A7D7-27D2BE9471CE}"/>
              </a:ext>
            </a:extLst>
          </p:cNvPr>
          <p:cNvSpPr>
            <a:spLocks noGrp="1"/>
          </p:cNvSpPr>
          <p:nvPr>
            <p:ph sz="half" idx="2"/>
          </p:nvPr>
        </p:nvSpPr>
        <p:spPr>
          <a:xfrm>
            <a:off x="7867859" y="1467983"/>
            <a:ext cx="3918630" cy="4731849"/>
          </a:xfrm>
        </p:spPr>
        <p:txBody>
          <a:bodyPr>
            <a:normAutofit/>
          </a:bodyPr>
          <a:lstStyle/>
          <a:p>
            <a:r>
              <a:rPr lang="en-US" sz="2400" dirty="0"/>
              <a:t>The ROI information reflects the information you enter.</a:t>
            </a:r>
          </a:p>
          <a:p>
            <a:r>
              <a:rPr lang="en-US" sz="2400" dirty="0"/>
              <a:t>There is NO penalty for a negative ROI calculation.</a:t>
            </a:r>
          </a:p>
          <a:p>
            <a:pPr lvl="1"/>
            <a:r>
              <a:rPr lang="en-US" sz="2000" dirty="0"/>
              <a:t>HHSC’s deliverable wants an honest assessment of how the intervention being reviewed has done from a financial standpoint. </a:t>
            </a:r>
          </a:p>
          <a:p>
            <a:pPr marL="0" indent="0">
              <a:buNone/>
            </a:pPr>
            <a:endParaRPr lang="en-US" sz="2400" dirty="0"/>
          </a:p>
        </p:txBody>
      </p:sp>
      <p:pic>
        <p:nvPicPr>
          <p:cNvPr id="9" name="Picture 8">
            <a:extLst>
              <a:ext uri="{FF2B5EF4-FFF2-40B4-BE49-F238E27FC236}">
                <a16:creationId xmlns:a16="http://schemas.microsoft.com/office/drawing/2014/main" id="{32667A9F-63A0-4A7F-84C2-7C9804698623}"/>
              </a:ext>
            </a:extLst>
          </p:cNvPr>
          <p:cNvPicPr>
            <a:picLocks noChangeAspect="1"/>
          </p:cNvPicPr>
          <p:nvPr/>
        </p:nvPicPr>
        <p:blipFill>
          <a:blip r:embed="rId3"/>
          <a:stretch>
            <a:fillRect/>
          </a:stretch>
        </p:blipFill>
        <p:spPr>
          <a:xfrm>
            <a:off x="142301" y="1065126"/>
            <a:ext cx="7725558" cy="5445761"/>
          </a:xfrm>
          <a:prstGeom prst="rect">
            <a:avLst/>
          </a:prstGeom>
        </p:spPr>
      </p:pic>
    </p:spTree>
    <p:extLst>
      <p:ext uri="{BB962C8B-B14F-4D97-AF65-F5344CB8AC3E}">
        <p14:creationId xmlns:p14="http://schemas.microsoft.com/office/powerpoint/2010/main" val="1866154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43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0162C-278E-4CAC-A4C5-25D1915CA55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Qualitative Questions</a:t>
            </a:r>
          </a:p>
        </p:txBody>
      </p:sp>
      <p:pic>
        <p:nvPicPr>
          <p:cNvPr id="3" name="Picture 2">
            <a:extLst>
              <a:ext uri="{FF2B5EF4-FFF2-40B4-BE49-F238E27FC236}">
                <a16:creationId xmlns:a16="http://schemas.microsoft.com/office/drawing/2014/main" id="{052889F5-4D60-4374-A1AD-8FFC98C6EB1B}"/>
              </a:ext>
            </a:extLst>
          </p:cNvPr>
          <p:cNvPicPr>
            <a:picLocks noChangeAspect="1"/>
          </p:cNvPicPr>
          <p:nvPr/>
        </p:nvPicPr>
        <p:blipFill>
          <a:blip r:embed="rId3"/>
          <a:stretch>
            <a:fillRect/>
          </a:stretch>
        </p:blipFill>
        <p:spPr>
          <a:xfrm>
            <a:off x="3751375" y="541163"/>
            <a:ext cx="8374509" cy="5799347"/>
          </a:xfrm>
          <a:prstGeom prst="rect">
            <a:avLst/>
          </a:prstGeom>
        </p:spPr>
      </p:pic>
    </p:spTree>
    <p:extLst>
      <p:ext uri="{BB962C8B-B14F-4D97-AF65-F5344CB8AC3E}">
        <p14:creationId xmlns:p14="http://schemas.microsoft.com/office/powerpoint/2010/main" val="287228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45952-96EC-4E3D-9F3F-7D6BB8A7806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Qualitative Questions</a:t>
            </a:r>
          </a:p>
        </p:txBody>
      </p:sp>
      <p:pic>
        <p:nvPicPr>
          <p:cNvPr id="3" name="Picture 2">
            <a:extLst>
              <a:ext uri="{FF2B5EF4-FFF2-40B4-BE49-F238E27FC236}">
                <a16:creationId xmlns:a16="http://schemas.microsoft.com/office/drawing/2014/main" id="{1E0C7146-5D96-4643-AC06-AF0C28875183}"/>
              </a:ext>
            </a:extLst>
          </p:cNvPr>
          <p:cNvPicPr>
            <a:picLocks noChangeAspect="1"/>
          </p:cNvPicPr>
          <p:nvPr/>
        </p:nvPicPr>
        <p:blipFill>
          <a:blip r:embed="rId3"/>
          <a:stretch>
            <a:fillRect/>
          </a:stretch>
        </p:blipFill>
        <p:spPr>
          <a:xfrm>
            <a:off x="3594771" y="391434"/>
            <a:ext cx="10428784" cy="5475110"/>
          </a:xfrm>
          <a:prstGeom prst="rect">
            <a:avLst/>
          </a:prstGeom>
        </p:spPr>
      </p:pic>
    </p:spTree>
    <p:extLst>
      <p:ext uri="{BB962C8B-B14F-4D97-AF65-F5344CB8AC3E}">
        <p14:creationId xmlns:p14="http://schemas.microsoft.com/office/powerpoint/2010/main" val="231769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64D8F-A403-40B6-8478-D25953C5D5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Qualitative Questions</a:t>
            </a:r>
          </a:p>
        </p:txBody>
      </p:sp>
      <p:pic>
        <p:nvPicPr>
          <p:cNvPr id="3" name="Picture 2">
            <a:extLst>
              <a:ext uri="{FF2B5EF4-FFF2-40B4-BE49-F238E27FC236}">
                <a16:creationId xmlns:a16="http://schemas.microsoft.com/office/drawing/2014/main" id="{CD249F46-C1B4-464F-9DC2-2B6ED34A35EA}"/>
              </a:ext>
            </a:extLst>
          </p:cNvPr>
          <p:cNvPicPr>
            <a:picLocks noChangeAspect="1"/>
          </p:cNvPicPr>
          <p:nvPr/>
        </p:nvPicPr>
        <p:blipFill>
          <a:blip r:embed="rId2"/>
          <a:stretch>
            <a:fillRect/>
          </a:stretch>
        </p:blipFill>
        <p:spPr>
          <a:xfrm>
            <a:off x="3504144" y="502418"/>
            <a:ext cx="8436088" cy="5677318"/>
          </a:xfrm>
          <a:prstGeom prst="rect">
            <a:avLst/>
          </a:prstGeom>
        </p:spPr>
      </p:pic>
    </p:spTree>
    <p:extLst>
      <p:ext uri="{BB962C8B-B14F-4D97-AF65-F5344CB8AC3E}">
        <p14:creationId xmlns:p14="http://schemas.microsoft.com/office/powerpoint/2010/main" val="164032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A65C8-3705-4962-A5CB-271FDBE6BD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Qualitative Questions</a:t>
            </a:r>
          </a:p>
        </p:txBody>
      </p:sp>
      <p:pic>
        <p:nvPicPr>
          <p:cNvPr id="3" name="Picture 2">
            <a:extLst>
              <a:ext uri="{FF2B5EF4-FFF2-40B4-BE49-F238E27FC236}">
                <a16:creationId xmlns:a16="http://schemas.microsoft.com/office/drawing/2014/main" id="{7AB05696-04FD-464C-BA13-8856F2F459D9}"/>
              </a:ext>
            </a:extLst>
          </p:cNvPr>
          <p:cNvPicPr>
            <a:picLocks noChangeAspect="1"/>
          </p:cNvPicPr>
          <p:nvPr/>
        </p:nvPicPr>
        <p:blipFill>
          <a:blip r:embed="rId2"/>
          <a:stretch>
            <a:fillRect/>
          </a:stretch>
        </p:blipFill>
        <p:spPr>
          <a:xfrm>
            <a:off x="3577212" y="291402"/>
            <a:ext cx="8193161" cy="6089301"/>
          </a:xfrm>
          <a:prstGeom prst="rect">
            <a:avLst/>
          </a:prstGeom>
        </p:spPr>
      </p:pic>
    </p:spTree>
    <p:extLst>
      <p:ext uri="{BB962C8B-B14F-4D97-AF65-F5344CB8AC3E}">
        <p14:creationId xmlns:p14="http://schemas.microsoft.com/office/powerpoint/2010/main" val="1776502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3E9050-BED0-4B09-B1E4-06C6ECB8A12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Certification Page</a:t>
            </a:r>
          </a:p>
        </p:txBody>
      </p:sp>
      <p:cxnSp>
        <p:nvCxnSpPr>
          <p:cNvPr id="10" name="Straight Connector 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 application, table, Excel&#10;&#10;Description automatically generated">
            <a:extLst>
              <a:ext uri="{FF2B5EF4-FFF2-40B4-BE49-F238E27FC236}">
                <a16:creationId xmlns:a16="http://schemas.microsoft.com/office/drawing/2014/main" id="{A5567019-7A72-4E00-AD5D-F63F49E9F184}"/>
              </a:ext>
            </a:extLst>
          </p:cNvPr>
          <p:cNvPicPr>
            <a:picLocks noChangeAspect="1"/>
          </p:cNvPicPr>
          <p:nvPr/>
        </p:nvPicPr>
        <p:blipFill>
          <a:blip r:embed="rId2"/>
          <a:stretch>
            <a:fillRect/>
          </a:stretch>
        </p:blipFill>
        <p:spPr>
          <a:xfrm>
            <a:off x="943273" y="2509911"/>
            <a:ext cx="10250354" cy="3997637"/>
          </a:xfrm>
          <a:prstGeom prst="rect">
            <a:avLst/>
          </a:prstGeom>
        </p:spPr>
      </p:pic>
    </p:spTree>
    <p:extLst>
      <p:ext uri="{BB962C8B-B14F-4D97-AF65-F5344CB8AC3E}">
        <p14:creationId xmlns:p14="http://schemas.microsoft.com/office/powerpoint/2010/main" val="410415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BCCCF-0CC9-43C7-8C15-F5804589ED01}"/>
              </a:ext>
            </a:extLst>
          </p:cNvPr>
          <p:cNvSpPr>
            <a:spLocks noGrp="1"/>
          </p:cNvSpPr>
          <p:nvPr>
            <p:ph type="title"/>
          </p:nvPr>
        </p:nvSpPr>
        <p:spPr>
          <a:xfrm>
            <a:off x="635000" y="640823"/>
            <a:ext cx="3418659" cy="5583148"/>
          </a:xfrm>
        </p:spPr>
        <p:txBody>
          <a:bodyPr anchor="ctr">
            <a:normAutofit/>
          </a:bodyPr>
          <a:lstStyle/>
          <a:p>
            <a:r>
              <a:rPr lang="en-US" sz="5400"/>
              <a:t>Overview of Meeting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50568E-9B49-4089-9AE4-545F3AAA1190}"/>
              </a:ext>
            </a:extLst>
          </p:cNvPr>
          <p:cNvGraphicFramePr>
            <a:graphicFrameLocks noGrp="1"/>
          </p:cNvGraphicFramePr>
          <p:nvPr>
            <p:ph idx="1"/>
            <p:extLst>
              <p:ext uri="{D42A27DB-BD31-4B8C-83A1-F6EECF244321}">
                <p14:modId xmlns:p14="http://schemas.microsoft.com/office/powerpoint/2010/main" val="19135336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08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5A3BD-1C84-4622-BE54-B685AC12BD3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Questions</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Ask Questions to Improve Your Leadership">
            <a:extLst>
              <a:ext uri="{FF2B5EF4-FFF2-40B4-BE49-F238E27FC236}">
                <a16:creationId xmlns:a16="http://schemas.microsoft.com/office/drawing/2014/main" id="{18B95492-AE67-4C0C-9CA2-57CDB28E3C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971421"/>
            <a:ext cx="6553545" cy="491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3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E35927-63BE-422E-8369-95215221F52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Anchor Contacts</a:t>
            </a:r>
          </a:p>
        </p:txBody>
      </p:sp>
      <p:graphicFrame>
        <p:nvGraphicFramePr>
          <p:cNvPr id="7" name="Content Placeholder 2">
            <a:extLst>
              <a:ext uri="{FF2B5EF4-FFF2-40B4-BE49-F238E27FC236}">
                <a16:creationId xmlns:a16="http://schemas.microsoft.com/office/drawing/2014/main" id="{9BEB97EF-81E4-4546-AD08-2AEE38F5B4BD}"/>
              </a:ext>
            </a:extLst>
          </p:cNvPr>
          <p:cNvGraphicFramePr>
            <a:graphicFrameLocks noGrp="1"/>
          </p:cNvGraphicFramePr>
          <p:nvPr>
            <p:ph idx="1"/>
            <p:extLst>
              <p:ext uri="{D42A27DB-BD31-4B8C-83A1-F6EECF244321}">
                <p14:modId xmlns:p14="http://schemas.microsoft.com/office/powerpoint/2010/main" val="320816827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79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5476A-8B23-4A3D-97BB-603EABA42C47}"/>
              </a:ext>
            </a:extLst>
          </p:cNvPr>
          <p:cNvSpPr>
            <a:spLocks noGrp="1"/>
          </p:cNvSpPr>
          <p:nvPr>
            <p:ph type="title"/>
          </p:nvPr>
        </p:nvSpPr>
        <p:spPr>
          <a:xfrm>
            <a:off x="266700" y="2767106"/>
            <a:ext cx="327416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DY10R2 Reporting – October 2021</a:t>
            </a:r>
          </a:p>
        </p:txBody>
      </p:sp>
      <p:graphicFrame>
        <p:nvGraphicFramePr>
          <p:cNvPr id="5" name="Content Placeholder 2">
            <a:extLst>
              <a:ext uri="{FF2B5EF4-FFF2-40B4-BE49-F238E27FC236}">
                <a16:creationId xmlns:a16="http://schemas.microsoft.com/office/drawing/2014/main" id="{D7D17544-E698-4273-A9E5-D92C113BDD1A}"/>
              </a:ext>
            </a:extLst>
          </p:cNvPr>
          <p:cNvGraphicFramePr>
            <a:graphicFrameLocks noGrp="1"/>
          </p:cNvGraphicFramePr>
          <p:nvPr>
            <p:ph idx="1"/>
          </p:nvPr>
        </p:nvGraphicFramePr>
        <p:xfrm>
          <a:off x="4229107" y="137787"/>
          <a:ext cx="7696193" cy="6567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96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5C737-CB97-4DD0-BB90-E30C74AF9B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Brief DSRIP Reporting Updates</a:t>
            </a:r>
          </a:p>
        </p:txBody>
      </p:sp>
      <p:sp>
        <p:nvSpPr>
          <p:cNvPr id="3" name="Content Placeholder 2">
            <a:extLst>
              <a:ext uri="{FF2B5EF4-FFF2-40B4-BE49-F238E27FC236}">
                <a16:creationId xmlns:a16="http://schemas.microsoft.com/office/drawing/2014/main" id="{2A7BD9DE-84F5-4389-A11D-AC40AD01F31C}"/>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COVID-related accommodations for DY10 performance</a:t>
            </a:r>
          </a:p>
          <a:p>
            <a:pPr lvl="1"/>
            <a:r>
              <a:rPr lang="en-US" sz="2000" dirty="0"/>
              <a:t>Category B</a:t>
            </a:r>
          </a:p>
          <a:p>
            <a:pPr lvl="2"/>
            <a:r>
              <a:rPr lang="en-US" dirty="0"/>
              <a:t>No decision on allowing an increased allowable various (AV) for MLIU PPPP</a:t>
            </a:r>
          </a:p>
          <a:p>
            <a:pPr lvl="2"/>
            <a:r>
              <a:rPr lang="en-US" dirty="0"/>
              <a:t>HHSC can modify AV at their discretion; continue to evaluate recent data and ongoing pandemic situation</a:t>
            </a:r>
          </a:p>
          <a:p>
            <a:pPr lvl="1"/>
            <a:r>
              <a:rPr lang="en-US" sz="2000" dirty="0"/>
              <a:t>Category C</a:t>
            </a:r>
          </a:p>
          <a:p>
            <a:pPr lvl="2"/>
            <a:r>
              <a:rPr lang="en-US" dirty="0"/>
              <a:t>Accommodations related to achievement requires CMS approval</a:t>
            </a:r>
          </a:p>
          <a:p>
            <a:pPr lvl="2"/>
            <a:r>
              <a:rPr lang="en-US" dirty="0"/>
              <a:t>HHSC reviewing overall assignment of achievements for PY3; considering issues/challenges related to similar accommodations in PY4</a:t>
            </a:r>
          </a:p>
        </p:txBody>
      </p:sp>
    </p:spTree>
    <p:extLst>
      <p:ext uri="{BB962C8B-B14F-4D97-AF65-F5344CB8AC3E}">
        <p14:creationId xmlns:p14="http://schemas.microsoft.com/office/powerpoint/2010/main" val="426611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5C737-CB97-4DD0-BB90-E30C74AF9B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Key DSRIP Related Reporting Dates</a:t>
            </a:r>
          </a:p>
        </p:txBody>
      </p:sp>
      <p:sp>
        <p:nvSpPr>
          <p:cNvPr id="3" name="Content Placeholder 2">
            <a:extLst>
              <a:ext uri="{FF2B5EF4-FFF2-40B4-BE49-F238E27FC236}">
                <a16:creationId xmlns:a16="http://schemas.microsoft.com/office/drawing/2014/main" id="{2A7BD9DE-84F5-4389-A11D-AC40AD01F31C}"/>
              </a:ext>
            </a:extLst>
          </p:cNvPr>
          <p:cNvSpPr>
            <a:spLocks noGrp="1"/>
          </p:cNvSpPr>
          <p:nvPr>
            <p:ph idx="1"/>
          </p:nvPr>
        </p:nvSpPr>
        <p:spPr>
          <a:xfrm>
            <a:off x="4210259" y="511388"/>
            <a:ext cx="7636748" cy="5949702"/>
          </a:xfrm>
        </p:spPr>
        <p:txBody>
          <a:bodyPr anchor="ctr">
            <a:normAutofit/>
          </a:bodyPr>
          <a:lstStyle/>
          <a:p>
            <a:r>
              <a:rPr lang="en-US" sz="2000" dirty="0">
                <a:solidFill>
                  <a:schemeClr val="accent5">
                    <a:lumMod val="75000"/>
                  </a:schemeClr>
                </a:solidFill>
              </a:rPr>
              <a:t>September 1:  </a:t>
            </a:r>
            <a:r>
              <a:rPr lang="en-US" sz="2000" dirty="0"/>
              <a:t>Requests for CAT B Plan Modifications due to HHSC</a:t>
            </a:r>
          </a:p>
          <a:p>
            <a:r>
              <a:rPr lang="en-US" sz="2000" dirty="0">
                <a:solidFill>
                  <a:schemeClr val="accent5">
                    <a:lumMod val="75000"/>
                  </a:schemeClr>
                </a:solidFill>
              </a:rPr>
              <a:t>October 1:  </a:t>
            </a:r>
            <a:r>
              <a:rPr lang="en-US" sz="2000" dirty="0"/>
              <a:t>DY10 R2 DSRIP reporting opens</a:t>
            </a:r>
          </a:p>
          <a:p>
            <a:r>
              <a:rPr lang="en-US" sz="2000" dirty="0">
                <a:solidFill>
                  <a:schemeClr val="accent5">
                    <a:lumMod val="75000"/>
                  </a:schemeClr>
                </a:solidFill>
              </a:rPr>
              <a:t>October 31:  </a:t>
            </a:r>
            <a:r>
              <a:rPr lang="en-US" sz="2000" dirty="0"/>
              <a:t>DY10 R2 DSRIP reporting closes</a:t>
            </a:r>
          </a:p>
          <a:p>
            <a:pPr lvl="1"/>
            <a:r>
              <a:rPr lang="en-US" sz="2000" dirty="0">
                <a:solidFill>
                  <a:schemeClr val="accent5">
                    <a:lumMod val="75000"/>
                  </a:schemeClr>
                </a:solidFill>
              </a:rPr>
              <a:t>Overall provider Summary </a:t>
            </a:r>
            <a:r>
              <a:rPr lang="en-US" sz="2000" dirty="0"/>
              <a:t>– Semi Annual Report (SAR) Requirement</a:t>
            </a:r>
          </a:p>
          <a:p>
            <a:pPr lvl="1"/>
            <a:r>
              <a:rPr lang="en-US" sz="2000" dirty="0">
                <a:solidFill>
                  <a:schemeClr val="accent5">
                    <a:lumMod val="75000"/>
                  </a:schemeClr>
                </a:solidFill>
              </a:rPr>
              <a:t>Category A:  </a:t>
            </a:r>
            <a:r>
              <a:rPr lang="en-US" sz="2000" dirty="0"/>
              <a:t>Core Activities, APM participation, Learning Collaborative Participation and Cost &amp; Savings Analysis (if valuation ≥ 1M)</a:t>
            </a:r>
          </a:p>
          <a:p>
            <a:pPr lvl="1"/>
            <a:r>
              <a:rPr lang="en-US" sz="2000" dirty="0">
                <a:solidFill>
                  <a:schemeClr val="accent5">
                    <a:lumMod val="75000"/>
                  </a:schemeClr>
                </a:solidFill>
              </a:rPr>
              <a:t>Category B: </a:t>
            </a:r>
            <a:r>
              <a:rPr lang="en-US" sz="2000" dirty="0"/>
              <a:t>System/MLIU Population</a:t>
            </a:r>
          </a:p>
          <a:p>
            <a:pPr lvl="1"/>
            <a:r>
              <a:rPr lang="en-US" sz="2000" dirty="0">
                <a:solidFill>
                  <a:schemeClr val="accent5">
                    <a:lumMod val="75000"/>
                  </a:schemeClr>
                </a:solidFill>
              </a:rPr>
              <a:t>Category C and Category D: </a:t>
            </a:r>
            <a:r>
              <a:rPr lang="en-US" sz="2000" dirty="0"/>
              <a:t>whatever was not reported in April – DY10R1</a:t>
            </a:r>
          </a:p>
        </p:txBody>
      </p:sp>
    </p:spTree>
    <p:extLst>
      <p:ext uri="{BB962C8B-B14F-4D97-AF65-F5344CB8AC3E}">
        <p14:creationId xmlns:p14="http://schemas.microsoft.com/office/powerpoint/2010/main" val="83319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72DFE-2D7A-436A-B493-C00D8AE34594}"/>
              </a:ext>
            </a:extLst>
          </p:cNvPr>
          <p:cNvSpPr>
            <a:spLocks noGrp="1"/>
          </p:cNvSpPr>
          <p:nvPr>
            <p:ph type="title"/>
          </p:nvPr>
        </p:nvSpPr>
        <p:spPr>
          <a:xfrm>
            <a:off x="572493" y="238539"/>
            <a:ext cx="11018520" cy="1434415"/>
          </a:xfrm>
        </p:spPr>
        <p:txBody>
          <a:bodyPr anchor="b">
            <a:normAutofit/>
          </a:bodyPr>
          <a:lstStyle/>
          <a:p>
            <a:r>
              <a:rPr lang="en-US" sz="5400"/>
              <a:t>1115 Waiver Transition Update</a:t>
            </a:r>
          </a:p>
        </p:txBody>
      </p:sp>
      <p:sp>
        <p:nvSpPr>
          <p:cNvPr id="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5615E08-E8D3-41F2-891C-4264A0D97D85}"/>
              </a:ext>
            </a:extLst>
          </p:cNvPr>
          <p:cNvSpPr>
            <a:spLocks noGrp="1"/>
          </p:cNvSpPr>
          <p:nvPr>
            <p:ph idx="1"/>
          </p:nvPr>
        </p:nvSpPr>
        <p:spPr>
          <a:xfrm>
            <a:off x="572493" y="2071316"/>
            <a:ext cx="6713552" cy="4119172"/>
          </a:xfrm>
        </p:spPr>
        <p:txBody>
          <a:bodyPr anchor="t">
            <a:normAutofit/>
          </a:bodyPr>
          <a:lstStyle/>
          <a:p>
            <a:r>
              <a:rPr lang="en-US" sz="1500" dirty="0"/>
              <a:t>Friday, August 13, 2021</a:t>
            </a:r>
          </a:p>
          <a:p>
            <a:pPr lvl="1"/>
            <a:r>
              <a:rPr lang="en-US" sz="1500" dirty="0"/>
              <a:t>Court Order for CMS to respond to HHSC on DPPs</a:t>
            </a:r>
          </a:p>
          <a:p>
            <a:pPr lvl="1"/>
            <a:r>
              <a:rPr lang="en-US" sz="1500" dirty="0"/>
              <a:t>CMS Letter to State</a:t>
            </a:r>
          </a:p>
          <a:p>
            <a:pPr lvl="2"/>
            <a:r>
              <a:rPr lang="en-US" sz="1500" dirty="0"/>
              <a:t>Specifically, CMS has now informed Texas that:</a:t>
            </a:r>
          </a:p>
          <a:p>
            <a:pPr lvl="3"/>
            <a:r>
              <a:rPr lang="en-US" sz="1500" dirty="0"/>
              <a:t>None of the newly proposed DY11 directed payment programs will be approved as currently submitted; and </a:t>
            </a:r>
          </a:p>
          <a:p>
            <a:pPr lvl="3"/>
            <a:r>
              <a:rPr lang="en-US" sz="1500" dirty="0"/>
              <a:t>DSRIP can be extended for one year (DY11: October 1, 2021 through September 30, 2022) as an amendment to the existing waiver</a:t>
            </a:r>
          </a:p>
          <a:p>
            <a:pPr lvl="1"/>
            <a:r>
              <a:rPr lang="en-US" sz="1500" dirty="0"/>
              <a:t>This is what we currently know.  </a:t>
            </a:r>
          </a:p>
          <a:p>
            <a:pPr lvl="1"/>
            <a:r>
              <a:rPr lang="en-US" sz="1500" dirty="0"/>
              <a:t>There was another court hearing on Tuesday, 8/17/21 – however, no decisions have been made.  Feedback from this hearing is that HHSC is considering the options and the impacts on budget neutrality and other downstream implications.  </a:t>
            </a:r>
          </a:p>
          <a:p>
            <a:pPr lvl="1"/>
            <a:r>
              <a:rPr lang="en-US" sz="1500" dirty="0"/>
              <a:t>We are waiting on HHSC for a more formal evaluation and explanation of the letter and any other news.   </a:t>
            </a:r>
          </a:p>
          <a:p>
            <a:pPr lvl="1"/>
            <a:endParaRPr lang="en-US" sz="1500" dirty="0"/>
          </a:p>
          <a:p>
            <a:pPr lvl="1"/>
            <a:endParaRPr lang="en-US" sz="1500" dirty="0"/>
          </a:p>
          <a:p>
            <a:pPr lvl="2"/>
            <a:endParaRPr lang="en-US" sz="1500" dirty="0"/>
          </a:p>
        </p:txBody>
      </p:sp>
      <p:pic>
        <p:nvPicPr>
          <p:cNvPr id="2054" name="Picture 6" descr="Explosion Detonation Boom - Free vector graphic on Pixabay">
            <a:extLst>
              <a:ext uri="{FF2B5EF4-FFF2-40B4-BE49-F238E27FC236}">
                <a16:creationId xmlns:a16="http://schemas.microsoft.com/office/drawing/2014/main" id="{36B55AFA-F80E-4567-9C8F-2719FBE97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6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62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93C9-BB0D-4238-8C32-3E1FB268557C}"/>
              </a:ext>
            </a:extLst>
          </p:cNvPr>
          <p:cNvSpPr>
            <a:spLocks noGrp="1"/>
          </p:cNvSpPr>
          <p:nvPr>
            <p:ph type="title"/>
          </p:nvPr>
        </p:nvSpPr>
        <p:spPr/>
        <p:txBody>
          <a:bodyPr/>
          <a:lstStyle/>
          <a:p>
            <a:r>
              <a:rPr lang="en-US" dirty="0"/>
              <a:t>Summary of CMS Letter</a:t>
            </a:r>
          </a:p>
        </p:txBody>
      </p:sp>
      <p:sp>
        <p:nvSpPr>
          <p:cNvPr id="3" name="Content Placeholder 2">
            <a:extLst>
              <a:ext uri="{FF2B5EF4-FFF2-40B4-BE49-F238E27FC236}">
                <a16:creationId xmlns:a16="http://schemas.microsoft.com/office/drawing/2014/main" id="{584F6802-F316-4DE7-BCEE-C79F19C2A6AC}"/>
              </a:ext>
            </a:extLst>
          </p:cNvPr>
          <p:cNvSpPr>
            <a:spLocks noGrp="1"/>
          </p:cNvSpPr>
          <p:nvPr>
            <p:ph idx="1"/>
          </p:nvPr>
        </p:nvSpPr>
        <p:spPr>
          <a:xfrm>
            <a:off x="542612" y="1348119"/>
            <a:ext cx="11364685" cy="5144756"/>
          </a:xfrm>
        </p:spPr>
        <p:txBody>
          <a:bodyPr>
            <a:normAutofit fontScale="55000" lnSpcReduction="20000"/>
          </a:bodyPr>
          <a:lstStyle/>
          <a:p>
            <a:pPr lvl="0"/>
            <a:r>
              <a:rPr lang="en-US" dirty="0"/>
              <a:t>CMS has indicated that at this time it cannot approve Texas’s proposed State Directed Payment Preprints (SDPs) in their current form. </a:t>
            </a:r>
          </a:p>
          <a:p>
            <a:pPr lvl="1"/>
            <a:r>
              <a:rPr lang="en-US" dirty="0"/>
              <a:t>Primarily due to the fact they are unable to establish that the proposed payments meet all applicable federal statutory and regulatory requirements under the Social Security Act and implementing regulations. </a:t>
            </a:r>
          </a:p>
          <a:p>
            <a:pPr lvl="1"/>
            <a:r>
              <a:rPr lang="en-US" dirty="0"/>
              <a:t>Texas must work with CMS to make suggested modifications found in the Appendix of the letter. CMS is willing to work with Texas to find an approval path for the SDP proposals.</a:t>
            </a:r>
          </a:p>
          <a:p>
            <a:pPr lvl="1"/>
            <a:r>
              <a:rPr lang="en-US" dirty="0"/>
              <a:t>CMS has offered two Options to HHSC that can be found in the Appendix</a:t>
            </a:r>
          </a:p>
          <a:p>
            <a:pPr lvl="2"/>
            <a:r>
              <a:rPr lang="en-US" b="1" dirty="0"/>
              <a:t>Option 1:</a:t>
            </a:r>
            <a:r>
              <a:rPr lang="en-US" dirty="0"/>
              <a:t>  CMS Approve the Quality Incentive Payment Program (QPP) for SFY 2022</a:t>
            </a:r>
          </a:p>
          <a:p>
            <a:pPr lvl="3"/>
            <a:r>
              <a:rPr lang="en-US" dirty="0"/>
              <a:t>As currently submitted and consistent with payments amounts approved for QIPP for SFY 2021</a:t>
            </a:r>
          </a:p>
          <a:p>
            <a:pPr lvl="3"/>
            <a:r>
              <a:rPr lang="en-US" dirty="0"/>
              <a:t>Revising CHIRP back to UHRIP for SFY 2022</a:t>
            </a:r>
          </a:p>
          <a:p>
            <a:pPr lvl="3"/>
            <a:r>
              <a:rPr lang="en-US" dirty="0"/>
              <a:t>Withdrawing TIPPS, RAPPS, BHS preprints for SFY 2022</a:t>
            </a:r>
          </a:p>
          <a:p>
            <a:pPr lvl="2"/>
            <a:r>
              <a:rPr lang="en-US" b="1" dirty="0"/>
              <a:t>Option 2:</a:t>
            </a:r>
            <a:r>
              <a:rPr lang="en-US" dirty="0"/>
              <a:t>  State Modifies all five (5) state directed payment preprints currently under review by CMS for SFY 2022 to be consistent with statutory and regulatory requirements addressing concerns related to: </a:t>
            </a:r>
          </a:p>
          <a:p>
            <a:pPr lvl="3"/>
            <a:r>
              <a:rPr lang="en-US" dirty="0"/>
              <a:t>Aggregate Funding Amounts</a:t>
            </a:r>
          </a:p>
          <a:p>
            <a:pPr lvl="3"/>
            <a:r>
              <a:rPr lang="en-US" dirty="0"/>
              <a:t>Linking Payments to Current Utilization</a:t>
            </a:r>
          </a:p>
          <a:p>
            <a:pPr lvl="3"/>
            <a:r>
              <a:rPr lang="en-US" dirty="0"/>
              <a:t>Quality Improvement</a:t>
            </a:r>
          </a:p>
          <a:p>
            <a:pPr lvl="3"/>
            <a:r>
              <a:rPr lang="en-US" dirty="0"/>
              <a:t>the Non-Federal Share</a:t>
            </a:r>
          </a:p>
          <a:p>
            <a:pPr lvl="3"/>
            <a:r>
              <a:rPr lang="en-US" dirty="0"/>
              <a:t>the State’s Evaluation Plan</a:t>
            </a:r>
          </a:p>
          <a:p>
            <a:pPr lvl="0"/>
            <a:r>
              <a:rPr lang="en-US" dirty="0"/>
              <a:t>CMS has offered to address near-term stability for safety net providers through willingness to approve an amendment to the THTQIP demonstration that </a:t>
            </a:r>
            <a:r>
              <a:rPr lang="en-US" b="1" dirty="0"/>
              <a:t>would extend DSRIP program for one year (through September 2022)</a:t>
            </a:r>
            <a:endParaRPr lang="en-US" dirty="0"/>
          </a:p>
          <a:p>
            <a:pPr lvl="1"/>
            <a:r>
              <a:rPr lang="en-US" dirty="0"/>
              <a:t>In amount not to exceed the currently approved amount for the demonstration year ending September 30, 2021.</a:t>
            </a:r>
          </a:p>
          <a:p>
            <a:pPr lvl="1"/>
            <a:r>
              <a:rPr lang="en-US" dirty="0"/>
              <a:t>The wording is not clear; however, it appears that we may continue to report on our existing measures and an additional 5-10 measures focused on health disparities and health equity that will be agreed upon by CMS and HHSC. </a:t>
            </a:r>
          </a:p>
          <a:p>
            <a:pPr lvl="2"/>
            <a:r>
              <a:rPr lang="en-US" dirty="0"/>
              <a:t>These additional metrics </a:t>
            </a:r>
          </a:p>
          <a:p>
            <a:pPr lvl="3"/>
            <a:r>
              <a:rPr lang="en-US" dirty="0"/>
              <a:t>would be aggregated at a state level based on provider reporting   </a:t>
            </a:r>
          </a:p>
          <a:p>
            <a:pPr lvl="3"/>
            <a:r>
              <a:rPr lang="en-US" dirty="0"/>
              <a:t>establish a baseline for measuring health disparities in the safety net for the purpose of making future improvements around equity</a:t>
            </a:r>
          </a:p>
          <a:p>
            <a:pPr lvl="3"/>
            <a:r>
              <a:rPr lang="en-US" dirty="0"/>
              <a:t>would include reasonable requirements for providers, managed care plans, and/or the state to track Race, Ethnicity, Other information about beneficiaries served for the purposed of measuring health disparities</a:t>
            </a:r>
          </a:p>
          <a:p>
            <a:pPr lvl="2"/>
            <a:r>
              <a:rPr lang="en-US" dirty="0"/>
              <a:t>20% of the aggregate annual DSRIP payments would be contingent on the timely and complete reporting of these metrics. </a:t>
            </a:r>
          </a:p>
          <a:p>
            <a:pPr lvl="2"/>
            <a:r>
              <a:rPr lang="en-US" dirty="0"/>
              <a:t>80% - we assume, potentially will based on our existing metrics</a:t>
            </a:r>
          </a:p>
        </p:txBody>
      </p:sp>
    </p:spTree>
    <p:extLst>
      <p:ext uri="{BB962C8B-B14F-4D97-AF65-F5344CB8AC3E}">
        <p14:creationId xmlns:p14="http://schemas.microsoft.com/office/powerpoint/2010/main" val="392789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9D2542-4591-4CAC-BED8-58647C08B40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Cost &amp; Savings Template</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Content Placeholder 2">
            <a:extLst>
              <a:ext uri="{FF2B5EF4-FFF2-40B4-BE49-F238E27FC236}">
                <a16:creationId xmlns:a16="http://schemas.microsoft.com/office/drawing/2014/main" id="{266FA374-DAED-4799-BEF3-7FAA549FC78C}"/>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Mandatory Use of HHSC Template – no alternate tools</a:t>
            </a:r>
          </a:p>
          <a:p>
            <a:r>
              <a:rPr lang="en-US" sz="2400" dirty="0">
                <a:solidFill>
                  <a:srgbClr val="FEFFFF"/>
                </a:solidFill>
              </a:rPr>
              <a:t>Generic Categories for costs</a:t>
            </a:r>
          </a:p>
          <a:p>
            <a:pPr lvl="1"/>
            <a:r>
              <a:rPr lang="en-US" dirty="0">
                <a:solidFill>
                  <a:srgbClr val="FEFFFF"/>
                </a:solidFill>
              </a:rPr>
              <a:t>Be ready to explain where data is sourced from</a:t>
            </a:r>
          </a:p>
          <a:p>
            <a:pPr lvl="1"/>
            <a:r>
              <a:rPr lang="en-US" dirty="0">
                <a:solidFill>
                  <a:srgbClr val="FEFFFF"/>
                </a:solidFill>
              </a:rPr>
              <a:t>For FTE related costs – acceptable to use standard value based on job title (i.e. perhaps midpoint of the range rather than actual salary info)</a:t>
            </a:r>
          </a:p>
          <a:p>
            <a:r>
              <a:rPr lang="en-US" sz="2400" dirty="0">
                <a:solidFill>
                  <a:srgbClr val="FEFFFF"/>
                </a:solidFill>
              </a:rPr>
              <a:t>Narrative response sections in template – not a separate document</a:t>
            </a:r>
          </a:p>
        </p:txBody>
      </p:sp>
    </p:spTree>
    <p:extLst>
      <p:ext uri="{BB962C8B-B14F-4D97-AF65-F5344CB8AC3E}">
        <p14:creationId xmlns:p14="http://schemas.microsoft.com/office/powerpoint/2010/main" val="3825149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3868</Words>
  <Application>Microsoft Office PowerPoint</Application>
  <PresentationFormat>Widescreen</PresentationFormat>
  <Paragraphs>307</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Office Theme</vt:lpstr>
      <vt:lpstr>Category A: Cost &amp; Savings DY10R2 Reporting</vt:lpstr>
      <vt:lpstr>Housekeeping</vt:lpstr>
      <vt:lpstr>Overview of Meeting</vt:lpstr>
      <vt:lpstr>DY10R2 Reporting – October 2021</vt:lpstr>
      <vt:lpstr>Brief DSRIP Reporting Updates</vt:lpstr>
      <vt:lpstr>Key DSRIP Related Reporting Dates</vt:lpstr>
      <vt:lpstr>1115 Waiver Transition Update</vt:lpstr>
      <vt:lpstr>Summary of CMS Letter</vt:lpstr>
      <vt:lpstr>Cost &amp; Savings Template</vt:lpstr>
      <vt:lpstr>Intervention Details Tab</vt:lpstr>
      <vt:lpstr>Find Your Core Activity</vt:lpstr>
      <vt:lpstr>Core Activity &amp; Intervention Questions</vt:lpstr>
      <vt:lpstr>Core Activity &amp; Intervention Questions</vt:lpstr>
      <vt:lpstr>Core Activity &amp; Intervention Questions</vt:lpstr>
      <vt:lpstr>Core Activity &amp; Intervention Questions</vt:lpstr>
      <vt:lpstr>Program Costs</vt:lpstr>
      <vt:lpstr>Program Costs</vt:lpstr>
      <vt:lpstr>Program Costs</vt:lpstr>
      <vt:lpstr>Category of Service</vt:lpstr>
      <vt:lpstr>Financial Outcomes</vt:lpstr>
      <vt:lpstr>Financial Outcomes – Example 1</vt:lpstr>
      <vt:lpstr>Financial Outcomes – Example 2</vt:lpstr>
      <vt:lpstr>ROI Calculation</vt:lpstr>
      <vt:lpstr>ROI Calculation</vt:lpstr>
      <vt:lpstr>Qualitative Questions</vt:lpstr>
      <vt:lpstr>Qualitative Questions</vt:lpstr>
      <vt:lpstr>Qualitative Questions</vt:lpstr>
      <vt:lpstr>Qualitative Questions</vt:lpstr>
      <vt:lpstr>Certification Page</vt:lpstr>
      <vt:lpstr>Questions</vt:lpstr>
      <vt:lpstr>Anchor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Roche</dc:creator>
  <cp:lastModifiedBy>Margaret Roche</cp:lastModifiedBy>
  <cp:revision>7</cp:revision>
  <dcterms:created xsi:type="dcterms:W3CDTF">2021-08-16T19:25:50Z</dcterms:created>
  <dcterms:modified xsi:type="dcterms:W3CDTF">2021-08-25T15:30:50Z</dcterms:modified>
</cp:coreProperties>
</file>